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4" r:id="rId3"/>
    <p:sldId id="281" r:id="rId4"/>
    <p:sldId id="282" r:id="rId5"/>
    <p:sldId id="283" r:id="rId6"/>
    <p:sldId id="284" r:id="rId7"/>
    <p:sldId id="286" r:id="rId8"/>
    <p:sldId id="294" r:id="rId9"/>
    <p:sldId id="292" r:id="rId10"/>
    <p:sldId id="290" r:id="rId11"/>
    <p:sldId id="291" r:id="rId12"/>
    <p:sldId id="287" r:id="rId13"/>
    <p:sldId id="288" r:id="rId14"/>
    <p:sldId id="293" r:id="rId15"/>
    <p:sldId id="289" r:id="rId16"/>
    <p:sldId id="296" r:id="rId17"/>
    <p:sldId id="295" r:id="rId18"/>
    <p:sldId id="273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AED08A-E721-401C-A1BD-2F0F3F9AF385}">
          <p14:sldIdLst>
            <p14:sldId id="256"/>
            <p14:sldId id="274"/>
            <p14:sldId id="281"/>
            <p14:sldId id="282"/>
            <p14:sldId id="283"/>
            <p14:sldId id="284"/>
            <p14:sldId id="286"/>
            <p14:sldId id="294"/>
            <p14:sldId id="292"/>
            <p14:sldId id="290"/>
            <p14:sldId id="291"/>
            <p14:sldId id="287"/>
            <p14:sldId id="288"/>
            <p14:sldId id="293"/>
            <p14:sldId id="289"/>
            <p14:sldId id="296"/>
            <p14:sldId id="295"/>
            <p14:sldId id="273"/>
          </p14:sldIdLst>
        </p14:section>
        <p14:section name="임시" id="{2C20E223-DB4F-4E07-96CF-AF49A221930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A46"/>
    <a:srgbClr val="37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240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BA43C-3F5E-462D-B901-5A8A7A94A26B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5D0E4-6C8A-4AF0-8FE0-BBE9F0BEA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991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8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0.png"/><Relationship Id="rId7" Type="http://schemas.openxmlformats.org/officeDocument/2006/relationships/image" Target="../media/image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2262" y="8532829"/>
            <a:ext cx="3833340" cy="83977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개발 기간 </a:t>
            </a:r>
            <a:r>
              <a:rPr lang="en-US" altLang="ko-KR" sz="20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: </a:t>
            </a:r>
            <a:endParaRPr lang="en-US" sz="2000" kern="0" spc="-100" dirty="0">
              <a:solidFill>
                <a:srgbClr val="373535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3" pitchFamily="34" charset="0"/>
            </a:endParaRPr>
          </a:p>
          <a:p>
            <a:pPr algn="just"/>
            <a:r>
              <a:rPr lang="en-US" altLang="ko-KR" sz="20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2020.11.19 ~ 2020.12.17</a:t>
            </a:r>
            <a:endParaRPr 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42262" y="5498669"/>
            <a:ext cx="220243" cy="220243"/>
            <a:chOff x="742262" y="5498669"/>
            <a:chExt cx="220243" cy="2202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895" y="5399303"/>
              <a:ext cx="440486" cy="44048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262" y="5498669"/>
              <a:ext cx="220243" cy="2202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3517" y="5498669"/>
            <a:ext cx="217792" cy="217792"/>
            <a:chOff x="1143517" y="5498669"/>
            <a:chExt cx="217792" cy="2177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291" y="5403443"/>
              <a:ext cx="435585" cy="43558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517" y="5498669"/>
              <a:ext cx="217792" cy="2177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6553200" y="-1485900"/>
            <a:ext cx="28496282" cy="8686800"/>
            <a:chOff x="-6410119" y="-1580953"/>
            <a:chExt cx="28496282" cy="895238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10119" y="-1580953"/>
              <a:ext cx="28496282" cy="8952381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167" y="657142"/>
              <a:ext cx="14228571" cy="4593984"/>
            </a:xfrm>
            <a:prstGeom prst="rect">
              <a:avLst/>
            </a:prstGeom>
          </p:spPr>
        </p:pic>
      </p:grpSp>
      <p:sp>
        <p:nvSpPr>
          <p:cNvPr id="35" name="Object 2">
            <a:extLst>
              <a:ext uri="{FF2B5EF4-FFF2-40B4-BE49-F238E27FC236}">
                <a16:creationId xmlns:a16="http://schemas.microsoft.com/office/drawing/2014/main" id="{37110E1F-C425-4816-82D8-5D9BE1C9ECBF}"/>
              </a:ext>
            </a:extLst>
          </p:cNvPr>
          <p:cNvSpPr txBox="1"/>
          <p:nvPr/>
        </p:nvSpPr>
        <p:spPr>
          <a:xfrm>
            <a:off x="988429" y="685039"/>
            <a:ext cx="7488956" cy="21724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100" kern="0" spc="-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:</a:t>
            </a:r>
          </a:p>
        </p:txBody>
      </p:sp>
      <p:sp>
        <p:nvSpPr>
          <p:cNvPr id="38" name="Object 3">
            <a:extLst>
              <a:ext uri="{FF2B5EF4-FFF2-40B4-BE49-F238E27FC236}">
                <a16:creationId xmlns:a16="http://schemas.microsoft.com/office/drawing/2014/main" id="{2D9B1C3E-CFE5-4D9B-AC20-C117A04BC477}"/>
              </a:ext>
            </a:extLst>
          </p:cNvPr>
          <p:cNvSpPr txBox="1"/>
          <p:nvPr/>
        </p:nvSpPr>
        <p:spPr>
          <a:xfrm>
            <a:off x="1045795" y="2499451"/>
            <a:ext cx="9165005" cy="24227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100" dirty="0">
                <a:solidFill>
                  <a:srgbClr val="37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 Palette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2262" y="7886700"/>
            <a:ext cx="3039313" cy="4652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팀</a:t>
            </a:r>
            <a:r>
              <a:rPr lang="en-US" sz="20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명 : Wac</a:t>
            </a:r>
            <a:r>
              <a:rPr 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919AA1F8-2E1A-442B-9BA5-AAAC30ACA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509588"/>
              </p:ext>
            </p:extLst>
          </p:nvPr>
        </p:nvGraphicFramePr>
        <p:xfrm>
          <a:off x="5363404" y="7706358"/>
          <a:ext cx="7994167" cy="130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1">
                  <a:extLst>
                    <a:ext uri="{9D8B030D-6E8A-4147-A177-3AD203B41FA5}">
                      <a16:colId xmlns:a16="http://schemas.microsoft.com/office/drawing/2014/main" val="166081205"/>
                    </a:ext>
                  </a:extLst>
                </a:gridCol>
                <a:gridCol w="6089166">
                  <a:extLst>
                    <a:ext uri="{9D8B030D-6E8A-4147-A177-3AD203B41FA5}">
                      <a16:colId xmlns:a16="http://schemas.microsoft.com/office/drawing/2014/main" val="3099266361"/>
                    </a:ext>
                  </a:extLst>
                </a:gridCol>
              </a:tblGrid>
              <a:tr h="6540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rgbClr val="373535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Front-End</a:t>
                      </a:r>
                      <a:endParaRPr lang="ko-KR" altLang="en-US" sz="2400" b="0" dirty="0">
                        <a:solidFill>
                          <a:srgbClr val="373535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rgbClr val="37353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최용준</a:t>
                      </a:r>
                      <a:r>
                        <a:rPr lang="en-US" altLang="ko-KR" sz="2400" b="0" dirty="0">
                          <a:solidFill>
                            <a:srgbClr val="37353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/ </a:t>
                      </a:r>
                      <a:r>
                        <a:rPr lang="ko-KR" altLang="en-US" sz="2400" b="0" dirty="0">
                          <a:solidFill>
                            <a:srgbClr val="37353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안수환 </a:t>
                      </a:r>
                      <a:r>
                        <a:rPr lang="en-US" altLang="ko-KR" sz="2400" b="0" dirty="0">
                          <a:solidFill>
                            <a:srgbClr val="37353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2400" b="0" dirty="0">
                          <a:solidFill>
                            <a:srgbClr val="37353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이병관 </a:t>
                      </a:r>
                      <a:r>
                        <a:rPr lang="en-US" altLang="ko-KR" sz="2400" b="0" dirty="0">
                          <a:solidFill>
                            <a:srgbClr val="37353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2400" b="0" dirty="0">
                          <a:solidFill>
                            <a:srgbClr val="37353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홍석주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181030"/>
                  </a:ext>
                </a:extLst>
              </a:tr>
              <a:tr h="6540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rgbClr val="373535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Back-End</a:t>
                      </a:r>
                      <a:endParaRPr lang="ko-KR" altLang="en-US" sz="2400" b="0" dirty="0">
                        <a:solidFill>
                          <a:srgbClr val="373535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rgbClr val="37353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채진영 </a:t>
                      </a:r>
                      <a:r>
                        <a:rPr lang="en-US" altLang="ko-KR" sz="2400" b="0" dirty="0">
                          <a:solidFill>
                            <a:srgbClr val="37353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2400" b="0" dirty="0">
                          <a:solidFill>
                            <a:srgbClr val="37353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한덕길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2210"/>
                  </a:ext>
                </a:extLst>
              </a:tr>
            </a:tbl>
          </a:graphicData>
        </a:graphic>
      </p:graphicFrame>
      <p:sp>
        <p:nvSpPr>
          <p:cNvPr id="24" name="Object 38">
            <a:extLst>
              <a:ext uri="{FF2B5EF4-FFF2-40B4-BE49-F238E27FC236}">
                <a16:creationId xmlns:a16="http://schemas.microsoft.com/office/drawing/2014/main" id="{990A6222-3160-45BA-A4CF-53BD80708F29}"/>
              </a:ext>
            </a:extLst>
          </p:cNvPr>
          <p:cNvSpPr txBox="1"/>
          <p:nvPr/>
        </p:nvSpPr>
        <p:spPr>
          <a:xfrm>
            <a:off x="5304855" y="5490421"/>
            <a:ext cx="10761303" cy="97580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400" dirty="0" err="1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파이토케미컬</a:t>
            </a:r>
            <a:r>
              <a:rPr lang="en-US" altLang="ko-KR" sz="24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개인에게 맞는 </a:t>
            </a:r>
            <a:endParaRPr lang="en-US" altLang="ko-KR" sz="2400" dirty="0">
              <a:solidFill>
                <a:srgbClr val="37353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야채와 과일을 추천하고</a:t>
            </a:r>
            <a:r>
              <a:rPr lang="en-US" altLang="ko-KR" sz="24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판매하는 반응형 웹사이트</a:t>
            </a:r>
          </a:p>
          <a:p>
            <a:pPr algn="just"/>
            <a:endParaRPr lang="ko-KR" altLang="en-US" sz="2400" kern="0" spc="-100" dirty="0">
              <a:solidFill>
                <a:srgbClr val="EE5A4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5" y="-7703250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2" y="199652"/>
            <a:ext cx="6273907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설명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34000" y="280692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Main Page : </a:t>
            </a:r>
            <a:r>
              <a:rPr lang="ko-KR" altLang="en-US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인터랙티브 웹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Object 39">
            <a:extLst>
              <a:ext uri="{FF2B5EF4-FFF2-40B4-BE49-F238E27FC236}">
                <a16:creationId xmlns:a16="http://schemas.microsoft.com/office/drawing/2014/main" id="{BD14314D-6265-4FB3-ABC5-0F3DF327A3CC}"/>
              </a:ext>
            </a:extLst>
          </p:cNvPr>
          <p:cNvSpPr txBox="1"/>
          <p:nvPr/>
        </p:nvSpPr>
        <p:spPr>
          <a:xfrm>
            <a:off x="457200" y="1421791"/>
            <a:ext cx="13716000" cy="1752600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>
              <a:buFontTx/>
              <a:buChar char="-"/>
            </a:pPr>
            <a:r>
              <a:rPr 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Apple 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제품 페이지의 핵심 원리를 사용하여 동적 웹페이지를 구현했습니다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.</a:t>
            </a:r>
            <a:b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</a:br>
            <a:endParaRPr lang="en-US" altLang="ko-KR" sz="1600" kern="0" spc="-100" dirty="0">
              <a:solidFill>
                <a:srgbClr val="373535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3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스크롤을 세밀하게 이용해서 여러 가지 디자인 요소와 비디오 등을 컨트롤하는 인터랙션 방식을 사용하여 유기적으로 연결된 페이지를 구현했습니다</a:t>
            </a:r>
            <a:r>
              <a:rPr lang="en-US" altLang="ko-KR" sz="28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sz="2800" dirty="0">
              <a:solidFill>
                <a:srgbClr val="37353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메인동영상">
            <a:hlinkClick r:id="" action="ppaction://media"/>
            <a:extLst>
              <a:ext uri="{FF2B5EF4-FFF2-40B4-BE49-F238E27FC236}">
                <a16:creationId xmlns:a16="http://schemas.microsoft.com/office/drawing/2014/main" id="{B85778D5-0CFA-4DC5-BF5F-A0586962FD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3196723"/>
            <a:ext cx="13716000" cy="70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5" y="-7703250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2" y="199652"/>
            <a:ext cx="6273907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설명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34000" y="280692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Main Page : </a:t>
            </a:r>
            <a:r>
              <a:rPr lang="ko-KR" altLang="en-US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인터랙티브 웹 코드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FA36B9-2396-48E0-9DFC-FD84E99C0F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31"/>
          <a:stretch/>
        </p:blipFill>
        <p:spPr>
          <a:xfrm>
            <a:off x="838200" y="1638298"/>
            <a:ext cx="6019800" cy="79640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A062B6-19CA-4046-9567-2CE0218029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32"/>
          <a:stretch/>
        </p:blipFill>
        <p:spPr>
          <a:xfrm>
            <a:off x="6858000" y="1638298"/>
            <a:ext cx="5181598" cy="79640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33830F-C627-4C9E-A14C-87678B4430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09"/>
          <a:stretch/>
        </p:blipFill>
        <p:spPr>
          <a:xfrm>
            <a:off x="12039598" y="1638298"/>
            <a:ext cx="5029200" cy="796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99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5" y="-7703250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2" y="199652"/>
            <a:ext cx="5435707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설명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34000" y="280692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</a:t>
            </a:r>
            <a:r>
              <a:rPr lang="ko-KR" altLang="en-US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검색 창</a:t>
            </a:r>
            <a:r>
              <a:rPr lang="en-US" altLang="ko-KR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, </a:t>
            </a:r>
            <a:r>
              <a:rPr lang="ko-KR" altLang="en-US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장바구니 버튼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Object 39">
            <a:extLst>
              <a:ext uri="{FF2B5EF4-FFF2-40B4-BE49-F238E27FC236}">
                <a16:creationId xmlns:a16="http://schemas.microsoft.com/office/drawing/2014/main" id="{BD14314D-6265-4FB3-ABC5-0F3DF327A3CC}"/>
              </a:ext>
            </a:extLst>
          </p:cNvPr>
          <p:cNvSpPr txBox="1"/>
          <p:nvPr/>
        </p:nvSpPr>
        <p:spPr>
          <a:xfrm>
            <a:off x="457200" y="1638300"/>
            <a:ext cx="9714469" cy="1600200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>
              <a:buFontTx/>
              <a:buChar char="-"/>
            </a:pPr>
            <a:r>
              <a:rPr lang="en-US" altLang="ko-KR" sz="24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JavaScript</a:t>
            </a:r>
            <a:r>
              <a:rPr lang="ko-KR" altLang="en-US" sz="24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를 이용해서 동적인 요소를 추가했습니다</a:t>
            </a:r>
            <a:r>
              <a:rPr lang="en-US" altLang="ko-KR" sz="24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800" kern="0" spc="-100" dirty="0">
              <a:solidFill>
                <a:srgbClr val="373535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3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클릭 시 클래스 추가</a:t>
            </a:r>
            <a:r>
              <a:rPr lang="en-US" altLang="ko-KR" sz="24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, </a:t>
            </a:r>
            <a:r>
              <a:rPr lang="ko-KR" altLang="en-US" sz="24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제거를 통해 동적인 모션을 가능하게 했습니다</a:t>
            </a:r>
            <a:r>
              <a:rPr lang="en-US" altLang="ko-KR" sz="24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.</a:t>
            </a:r>
          </a:p>
        </p:txBody>
      </p:sp>
      <p:pic>
        <p:nvPicPr>
          <p:cNvPr id="15" name="클래스추가를 이용한 검색,장바구니">
            <a:hlinkClick r:id="" action="ppaction://media"/>
            <a:extLst>
              <a:ext uri="{FF2B5EF4-FFF2-40B4-BE49-F238E27FC236}">
                <a16:creationId xmlns:a16="http://schemas.microsoft.com/office/drawing/2014/main" id="{8E29838E-30FD-4A03-A269-4CC7C22C65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800" y="3009900"/>
            <a:ext cx="8229600" cy="69220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DCF0E5-840E-4721-B031-9C04E4199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9024" y="1828848"/>
            <a:ext cx="6552230" cy="48958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8C59F0-13C1-4B82-BA63-391424F9D1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4347" y="7259840"/>
            <a:ext cx="6579980" cy="239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1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5" y="-7703250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2" y="199652"/>
            <a:ext cx="5740507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설명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62600" y="332944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</a:t>
            </a:r>
            <a:r>
              <a:rPr lang="ko-KR" altLang="en-US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반응형 웹사이트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Object 39">
            <a:extLst>
              <a:ext uri="{FF2B5EF4-FFF2-40B4-BE49-F238E27FC236}">
                <a16:creationId xmlns:a16="http://schemas.microsoft.com/office/drawing/2014/main" id="{BD14314D-6265-4FB3-ABC5-0F3DF327A3CC}"/>
              </a:ext>
            </a:extLst>
          </p:cNvPr>
          <p:cNvSpPr txBox="1"/>
          <p:nvPr/>
        </p:nvSpPr>
        <p:spPr>
          <a:xfrm>
            <a:off x="457200" y="1790700"/>
            <a:ext cx="10744200" cy="1219200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>
              <a:buFontTx/>
              <a:buChar char="-"/>
            </a:pP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Media Query 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를 이용해 반응형 웹을 구현하여</a:t>
            </a:r>
            <a:endParaRPr lang="en-US" altLang="ko-KR" sz="2800" kern="0" spc="-100" dirty="0">
              <a:solidFill>
                <a:srgbClr val="373535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3" pitchFamily="34" charset="0"/>
            </a:endParaRPr>
          </a:p>
          <a:p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   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어떤 기기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, 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어느 화면 에서도 무리 없이  동작이 가능하게 했습니다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.</a:t>
            </a:r>
          </a:p>
        </p:txBody>
      </p:sp>
      <p:pic>
        <p:nvPicPr>
          <p:cNvPr id="10" name="반응형, 햄버거토글">
            <a:hlinkClick r:id="" action="ppaction://media"/>
            <a:extLst>
              <a:ext uri="{FF2B5EF4-FFF2-40B4-BE49-F238E27FC236}">
                <a16:creationId xmlns:a16="http://schemas.microsoft.com/office/drawing/2014/main" id="{C8889C87-B4DD-401C-998B-C0F65AE00A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82844" y="1428643"/>
            <a:ext cx="4302735" cy="81939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E5BD86-2F63-42EF-A46F-603705E98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608340"/>
            <a:ext cx="5334000" cy="60455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67C952-A04E-4AFD-A0B3-3710E5D90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935" y="3608340"/>
            <a:ext cx="4848195" cy="604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3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5" y="-7703250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2" y="199652"/>
            <a:ext cx="5740507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설명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62600" y="332944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</a:t>
            </a:r>
            <a:r>
              <a:rPr lang="ko-KR" altLang="en-US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반응형 웹사이트</a:t>
            </a:r>
            <a:r>
              <a:rPr lang="en-US" altLang="ko-KR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2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Object 39">
            <a:extLst>
              <a:ext uri="{FF2B5EF4-FFF2-40B4-BE49-F238E27FC236}">
                <a16:creationId xmlns:a16="http://schemas.microsoft.com/office/drawing/2014/main" id="{BD14314D-6265-4FB3-ABC5-0F3DF327A3CC}"/>
              </a:ext>
            </a:extLst>
          </p:cNvPr>
          <p:cNvSpPr txBox="1"/>
          <p:nvPr/>
        </p:nvSpPr>
        <p:spPr>
          <a:xfrm>
            <a:off x="457200" y="1790700"/>
            <a:ext cx="10744200" cy="1219200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>
              <a:buFontTx/>
              <a:buChar char="-"/>
            </a:pP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Media Query 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를 이용해 반응형 웹을 구현하여</a:t>
            </a:r>
            <a:endParaRPr lang="en-US" altLang="ko-KR" sz="2800" kern="0" spc="-100" dirty="0">
              <a:solidFill>
                <a:srgbClr val="373535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3" pitchFamily="34" charset="0"/>
            </a:endParaRPr>
          </a:p>
          <a:p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   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어떤 기기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, 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어느 화면 에서도 무리 없이  동작이 가능하게 했습니다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.</a:t>
            </a:r>
          </a:p>
        </p:txBody>
      </p:sp>
      <p:pic>
        <p:nvPicPr>
          <p:cNvPr id="2" name="bandicam 2020-12-21 01-53-41-344">
            <a:hlinkClick r:id="" action="ppaction://media"/>
            <a:extLst>
              <a:ext uri="{FF2B5EF4-FFF2-40B4-BE49-F238E27FC236}">
                <a16:creationId xmlns:a16="http://schemas.microsoft.com/office/drawing/2014/main" id="{3C1BFE59-55C1-4CB7-8A04-8E1E153BE4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03364" y="3009900"/>
            <a:ext cx="12168792" cy="67679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A14501-E27B-49AA-A2E6-6B8A032F5F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44"/>
          <a:stretch/>
        </p:blipFill>
        <p:spPr>
          <a:xfrm>
            <a:off x="457200" y="3009900"/>
            <a:ext cx="5246164" cy="67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9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5" y="-7703250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2" y="199652"/>
            <a:ext cx="5359507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설명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34000" y="361732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</a:t>
            </a:r>
            <a:r>
              <a:rPr lang="ko-KR" altLang="en-US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동적 </a:t>
            </a:r>
            <a:r>
              <a:rPr lang="en-US" altLang="ko-KR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Border </a:t>
            </a:r>
            <a:r>
              <a:rPr lang="ko-KR" altLang="en-US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효과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Object 39">
            <a:extLst>
              <a:ext uri="{FF2B5EF4-FFF2-40B4-BE49-F238E27FC236}">
                <a16:creationId xmlns:a16="http://schemas.microsoft.com/office/drawing/2014/main" id="{BD14314D-6265-4FB3-ABC5-0F3DF327A3CC}"/>
              </a:ext>
            </a:extLst>
          </p:cNvPr>
          <p:cNvSpPr txBox="1"/>
          <p:nvPr/>
        </p:nvSpPr>
        <p:spPr>
          <a:xfrm>
            <a:off x="457200" y="1638300"/>
            <a:ext cx="11506200" cy="812487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>
              <a:buFontTx/>
              <a:buChar char="-"/>
            </a:pP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4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개의 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span 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를 이용한 동적인 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Border 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효과를 구현 했습니다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.</a:t>
            </a:r>
          </a:p>
        </p:txBody>
      </p:sp>
      <p:pic>
        <p:nvPicPr>
          <p:cNvPr id="13" name="호버시 스팬을 이용한 그라데이션 보더효과 ">
            <a:hlinkClick r:id="" action="ppaction://media"/>
            <a:extLst>
              <a:ext uri="{FF2B5EF4-FFF2-40B4-BE49-F238E27FC236}">
                <a16:creationId xmlns:a16="http://schemas.microsoft.com/office/drawing/2014/main" id="{EC35D778-C2A0-45B1-89F2-C30CA68435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8970" y="2536334"/>
            <a:ext cx="4778830" cy="71443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0EE7B4-032F-40C2-8E1A-374730BEB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9474" y="2705100"/>
            <a:ext cx="11119326" cy="70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5" y="-7703250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2" y="199652"/>
            <a:ext cx="5359507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설명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34000" y="361732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</a:t>
            </a:r>
            <a:r>
              <a:rPr lang="ko-KR" altLang="en-US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구매페이지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Object 39">
            <a:extLst>
              <a:ext uri="{FF2B5EF4-FFF2-40B4-BE49-F238E27FC236}">
                <a16:creationId xmlns:a16="http://schemas.microsoft.com/office/drawing/2014/main" id="{BD14314D-6265-4FB3-ABC5-0F3DF327A3CC}"/>
              </a:ext>
            </a:extLst>
          </p:cNvPr>
          <p:cNvSpPr txBox="1"/>
          <p:nvPr/>
        </p:nvSpPr>
        <p:spPr>
          <a:xfrm>
            <a:off x="457200" y="1638300"/>
            <a:ext cx="17221200" cy="812487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>
              <a:buFontTx/>
              <a:buChar char="-"/>
            </a:pPr>
            <a:r>
              <a:rPr lang="en-US" altLang="ko-KR" sz="24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JavaScript</a:t>
            </a:r>
            <a:r>
              <a:rPr lang="ko-KR" altLang="en-US" sz="24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와 </a:t>
            </a:r>
            <a:r>
              <a:rPr lang="en-US" altLang="ko-KR" sz="24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jQuery</a:t>
            </a:r>
            <a:r>
              <a:rPr lang="ko-KR" altLang="en-US" sz="24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를 이용하여 수량증가에 따른 가격변동과 </a:t>
            </a:r>
            <a:r>
              <a:rPr lang="en-US" altLang="ko-KR" sz="24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3</a:t>
            </a:r>
            <a:r>
              <a:rPr lang="ko-KR" altLang="en-US" sz="24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만원 이상 시 택배 비 무료 이벤트를 구현하였습니다</a:t>
            </a:r>
            <a:r>
              <a:rPr lang="en-US" altLang="ko-KR" sz="24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.</a:t>
            </a:r>
          </a:p>
        </p:txBody>
      </p:sp>
      <p:pic>
        <p:nvPicPr>
          <p:cNvPr id="2" name="bandicam 2020-12-21 03-15-29-357">
            <a:hlinkClick r:id="" action="ppaction://media"/>
            <a:extLst>
              <a:ext uri="{FF2B5EF4-FFF2-40B4-BE49-F238E27FC236}">
                <a16:creationId xmlns:a16="http://schemas.microsoft.com/office/drawing/2014/main" id="{1D5F08B0-121A-4CCB-A102-BDA1C6DF9A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03836" y="2628898"/>
            <a:ext cx="10058400" cy="70104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488826-C759-4E1A-B977-DC52B77095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6157601"/>
            <a:ext cx="5943598" cy="37676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6C9320-627E-4D74-93C5-FC2592FA9A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692" r="1282"/>
          <a:stretch/>
        </p:blipFill>
        <p:spPr>
          <a:xfrm>
            <a:off x="914401" y="2628899"/>
            <a:ext cx="5943598" cy="352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8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5" y="-7703250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2" y="199652"/>
            <a:ext cx="5359507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설명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34000" y="361732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2400" kern="0" spc="-10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</a:t>
            </a:r>
            <a:r>
              <a:rPr lang="ko-KR" altLang="en-US" sz="2400" kern="0" spc="-10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게임 </a:t>
            </a:r>
            <a:r>
              <a:rPr lang="ko-KR" altLang="en-US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페이지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Object 39">
            <a:extLst>
              <a:ext uri="{FF2B5EF4-FFF2-40B4-BE49-F238E27FC236}">
                <a16:creationId xmlns:a16="http://schemas.microsoft.com/office/drawing/2014/main" id="{BD14314D-6265-4FB3-ABC5-0F3DF327A3CC}"/>
              </a:ext>
            </a:extLst>
          </p:cNvPr>
          <p:cNvSpPr txBox="1"/>
          <p:nvPr/>
        </p:nvSpPr>
        <p:spPr>
          <a:xfrm>
            <a:off x="457200" y="1506438"/>
            <a:ext cx="16764000" cy="1066800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>
              <a:buFontTx/>
              <a:buChar char="-"/>
            </a:pP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JavaScript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를 이용한 점수계산으로 사용자에게 필요한 과채류를 추천해주는 게임을 구현했습니다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.</a:t>
            </a:r>
          </a:p>
        </p:txBody>
      </p:sp>
      <p:pic>
        <p:nvPicPr>
          <p:cNvPr id="2" name="game">
            <a:hlinkClick r:id="" action="ppaction://media"/>
            <a:extLst>
              <a:ext uri="{FF2B5EF4-FFF2-40B4-BE49-F238E27FC236}">
                <a16:creationId xmlns:a16="http://schemas.microsoft.com/office/drawing/2014/main" id="{D31DB8BF-0978-4FFD-9365-E1368109A9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4800" y="2245124"/>
            <a:ext cx="8077200" cy="76836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2A0459-4444-4C69-99DC-728D6ABDC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64" y="2245124"/>
            <a:ext cx="6266872" cy="5333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0EF700-97DC-4D94-9916-F9D9370C31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64" y="7575659"/>
            <a:ext cx="6266872" cy="259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9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5715000" y="-896755"/>
            <a:ext cx="28457143" cy="8952381"/>
            <a:chOff x="-5715000" y="-896755"/>
            <a:chExt cx="28457143" cy="8952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5000" y="-896755"/>
              <a:ext cx="28457143" cy="895238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167" y="657143"/>
              <a:ext cx="14228571" cy="4476190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694643" y="6225383"/>
            <a:ext cx="8502320" cy="12993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7600" kern="0" spc="-300" dirty="0">
                <a:solidFill>
                  <a:srgbClr val="EE5A46"/>
                </a:solidFill>
                <a:latin typeface="나눔스퀘어" panose="020B0600000101010101" pitchFamily="50" charset="-127"/>
                <a:cs typeface="에스코어 드림 4" pitchFamily="34" charset="0"/>
              </a:rPr>
              <a:t>시청해</a:t>
            </a:r>
            <a:r>
              <a:rPr lang="en-US" sz="7600" kern="0" spc="-300" dirty="0" err="1">
                <a:solidFill>
                  <a:srgbClr val="EE5A46"/>
                </a:solidFill>
                <a:latin typeface="나눔스퀘어" panose="020B0600000101010101" pitchFamily="50" charset="-127"/>
                <a:cs typeface="에스코어 드림 4" pitchFamily="34" charset="0"/>
              </a:rPr>
              <a:t>주셔서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27976" y="7238934"/>
            <a:ext cx="14967614" cy="295983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7300" kern="0" spc="-700" dirty="0">
                <a:solidFill>
                  <a:srgbClr val="373535"/>
                </a:solidFill>
                <a:latin typeface="나눔스퀘어" panose="020B0600000101010101" pitchFamily="50" charset="-127"/>
                <a:cs typeface="에스코어 드림 6" pitchFamily="34" charset="0"/>
              </a:rPr>
              <a:t>감사합니다 :)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82224" y="1052029"/>
            <a:ext cx="5066176" cy="18353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kern="0" spc="-100" dirty="0">
                <a:solidFill>
                  <a:srgbClr val="EEEEEE"/>
                </a:solidFill>
                <a:latin typeface="나눔스퀘어" panose="020B0600000101010101" pitchFamily="50" charset="-127"/>
              </a:rPr>
              <a:t>My</a:t>
            </a:r>
            <a:r>
              <a:rPr lang="ko-KR" altLang="en-US" sz="5400" kern="0" spc="-100" dirty="0">
                <a:solidFill>
                  <a:srgbClr val="EEEEEE"/>
                </a:solidFill>
                <a:latin typeface="나눔스퀘어" panose="020B0600000101010101" pitchFamily="50" charset="-127"/>
              </a:rPr>
              <a:t> </a:t>
            </a:r>
            <a:r>
              <a:rPr lang="en-US" altLang="ko-KR" sz="5400" kern="0" spc="-100" dirty="0">
                <a:solidFill>
                  <a:srgbClr val="EEEEEE"/>
                </a:solidFill>
                <a:latin typeface="나눔스퀘어" panose="020B0600000101010101" pitchFamily="50" charset="-127"/>
              </a:rPr>
              <a:t>Palette</a:t>
            </a:r>
          </a:p>
          <a:p>
            <a:pPr algn="just"/>
            <a:r>
              <a:rPr lang="en-US" altLang="ko-KR" sz="5400" kern="0" spc="-100" dirty="0">
                <a:solidFill>
                  <a:srgbClr val="EEEEEE"/>
                </a:solidFill>
                <a:latin typeface="나눔스퀘어" panose="020B0600000101010101" pitchFamily="50" charset="-127"/>
              </a:rPr>
              <a:t>			</a:t>
            </a:r>
            <a:r>
              <a:rPr lang="en-US" altLang="ko-KR" sz="3600" kern="0" spc="-100" dirty="0">
                <a:solidFill>
                  <a:srgbClr val="EEEEEE"/>
                </a:solidFill>
                <a:latin typeface="나눔스퀘어" panose="020B0600000101010101" pitchFamily="50" charset="-127"/>
              </a:rPr>
              <a:t>by</a:t>
            </a:r>
            <a:r>
              <a:rPr lang="ko-KR" altLang="en-US" sz="3600" kern="0" spc="-100" dirty="0">
                <a:solidFill>
                  <a:srgbClr val="EEEEEE"/>
                </a:solidFill>
                <a:latin typeface="나눔스퀘어" panose="020B0600000101010101" pitchFamily="50" charset="-127"/>
              </a:rPr>
              <a:t> </a:t>
            </a:r>
            <a:r>
              <a:rPr lang="en-US" altLang="ko-KR" sz="4000" kern="0" spc="-100" dirty="0">
                <a:solidFill>
                  <a:srgbClr val="EEEEEE"/>
                </a:solidFill>
                <a:latin typeface="나눔스퀘어" panose="020B0600000101010101" pitchFamily="50" charset="-127"/>
              </a:rPr>
              <a:t>Wac2</a:t>
            </a:r>
            <a:endParaRPr lang="en-US" sz="4000" dirty="0"/>
          </a:p>
        </p:txBody>
      </p:sp>
      <p:sp>
        <p:nvSpPr>
          <p:cNvPr id="13" name="Object 13"/>
          <p:cNvSpPr txBox="1"/>
          <p:nvPr/>
        </p:nvSpPr>
        <p:spPr>
          <a:xfrm>
            <a:off x="9829800" y="2324100"/>
            <a:ext cx="4953000" cy="277169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400" kern="0" spc="-100" dirty="0">
                <a:solidFill>
                  <a:srgbClr val="EEEEEE"/>
                </a:solidFill>
                <a:latin typeface="나눔스퀘어" panose="020B0600000101010101" pitchFamily="50" charset="-127"/>
                <a:cs typeface="에스코어 드림 3" pitchFamily="34" charset="0"/>
              </a:rPr>
              <a:t>프로젝트를 끝내며 </a:t>
            </a:r>
            <a:r>
              <a:rPr lang="en-US" altLang="ko-KR" sz="2400" kern="0" spc="-100" dirty="0">
                <a:solidFill>
                  <a:srgbClr val="EEEEEE"/>
                </a:solidFill>
                <a:latin typeface="나눔스퀘어" panose="020B0600000101010101" pitchFamily="50" charset="-127"/>
                <a:cs typeface="에스코어 드림 3" pitchFamily="34" charset="0"/>
              </a:rPr>
              <a:t>..</a:t>
            </a:r>
          </a:p>
          <a:p>
            <a:endParaRPr lang="en-US" altLang="ko-KR" sz="2400" kern="0" spc="-100" dirty="0">
              <a:solidFill>
                <a:srgbClr val="EEEEEE"/>
              </a:solidFill>
              <a:latin typeface="나눔스퀘어" panose="020B0600000101010101" pitchFamily="50" charset="-127"/>
              <a:cs typeface="에스코어 드림 3" pitchFamily="34" charset="0"/>
            </a:endParaRPr>
          </a:p>
          <a:p>
            <a:r>
              <a:rPr lang="ko-KR" altLang="en-US" sz="2400" kern="0" spc="-100" dirty="0">
                <a:solidFill>
                  <a:srgbClr val="EEEEEE"/>
                </a:solidFill>
                <a:latin typeface="나눔스퀘어" panose="020B0600000101010101" pitchFamily="50" charset="-127"/>
                <a:cs typeface="에스코어 드림 3" pitchFamily="34" charset="0"/>
              </a:rPr>
              <a:t>진행하는 동안</a:t>
            </a:r>
            <a:r>
              <a:rPr lang="en-US" altLang="ko-KR" sz="2400" kern="0" spc="-100" dirty="0">
                <a:solidFill>
                  <a:srgbClr val="EEEEEE"/>
                </a:solidFill>
                <a:latin typeface="나눔스퀘어" panose="020B0600000101010101" pitchFamily="50" charset="-127"/>
                <a:cs typeface="에스코어 드림 3" pitchFamily="34" charset="0"/>
              </a:rPr>
              <a:t> </a:t>
            </a:r>
            <a:r>
              <a:rPr lang="ko-KR" altLang="en-US" sz="2400" kern="0" spc="-100" dirty="0">
                <a:solidFill>
                  <a:srgbClr val="EEEEEE"/>
                </a:solidFill>
                <a:latin typeface="나눔스퀘어" panose="020B0600000101010101" pitchFamily="50" charset="-127"/>
                <a:cs typeface="에스코어 드림 3" pitchFamily="34" charset="0"/>
              </a:rPr>
              <a:t>서로에게 도움이 되려 노력하며 개발에 임했습니다</a:t>
            </a:r>
            <a:r>
              <a:rPr lang="en-US" altLang="ko-KR" sz="2400" kern="0" spc="-100" dirty="0">
                <a:solidFill>
                  <a:srgbClr val="EEEEEE"/>
                </a:solidFill>
                <a:latin typeface="나눔스퀘어" panose="020B0600000101010101" pitchFamily="50" charset="-127"/>
                <a:cs typeface="에스코어 드림 3" pitchFamily="34" charset="0"/>
              </a:rPr>
              <a:t>.</a:t>
            </a:r>
            <a:r>
              <a:rPr lang="ko-KR" altLang="en-US" sz="2400" kern="0" spc="-100" dirty="0">
                <a:solidFill>
                  <a:srgbClr val="EEEEEE"/>
                </a:solidFill>
                <a:latin typeface="나눔스퀘어" panose="020B0600000101010101" pitchFamily="50" charset="-127"/>
                <a:cs typeface="에스코어 드림 3" pitchFamily="34" charset="0"/>
              </a:rPr>
              <a:t> </a:t>
            </a:r>
            <a:endParaRPr lang="en-US" altLang="ko-KR" sz="2400" kern="0" spc="-100" dirty="0">
              <a:solidFill>
                <a:srgbClr val="EEEEEE"/>
              </a:solidFill>
              <a:latin typeface="나눔스퀘어" panose="020B0600000101010101" pitchFamily="50" charset="-127"/>
              <a:cs typeface="에스코어 드림 3" pitchFamily="34" charset="0"/>
            </a:endParaRPr>
          </a:p>
          <a:p>
            <a:endParaRPr lang="en-US" altLang="ko-KR" sz="2400" kern="0" spc="-100" dirty="0">
              <a:solidFill>
                <a:srgbClr val="EEEEEE"/>
              </a:solidFill>
              <a:latin typeface="나눔스퀘어" panose="020B0600000101010101" pitchFamily="50" charset="-127"/>
              <a:cs typeface="에스코어 드림 3" pitchFamily="34" charset="0"/>
            </a:endParaRPr>
          </a:p>
          <a:p>
            <a:r>
              <a:rPr lang="ko-KR" altLang="en-US" sz="2400" kern="0" spc="-100" dirty="0">
                <a:solidFill>
                  <a:srgbClr val="EEEEEE"/>
                </a:solidFill>
                <a:latin typeface="나눔스퀘어" panose="020B0600000101010101" pitchFamily="50" charset="-127"/>
                <a:cs typeface="에스코어 드림 3" pitchFamily="34" charset="0"/>
              </a:rPr>
              <a:t>부족한 서로가 서로에게 힘이 되어 </a:t>
            </a:r>
            <a:endParaRPr lang="en-US" altLang="ko-KR" sz="2400" kern="0" spc="-100" dirty="0">
              <a:solidFill>
                <a:srgbClr val="EEEEEE"/>
              </a:solidFill>
              <a:latin typeface="나눔스퀘어" panose="020B0600000101010101" pitchFamily="50" charset="-127"/>
              <a:cs typeface="에스코어 드림 3" pitchFamily="34" charset="0"/>
            </a:endParaRPr>
          </a:p>
          <a:p>
            <a:r>
              <a:rPr lang="ko-KR" altLang="en-US" sz="2400" kern="0" spc="-100" dirty="0">
                <a:solidFill>
                  <a:srgbClr val="EEEEEE"/>
                </a:solidFill>
                <a:latin typeface="나눔스퀘어" panose="020B0600000101010101" pitchFamily="50" charset="-127"/>
                <a:cs typeface="에스코어 드림 3" pitchFamily="34" charset="0"/>
              </a:rPr>
              <a:t>좋은 결과물을 만들 수 있었습니다</a:t>
            </a:r>
            <a:r>
              <a:rPr lang="en-US" altLang="ko-KR" sz="2400" kern="0" spc="-100" dirty="0">
                <a:solidFill>
                  <a:srgbClr val="EEEEEE"/>
                </a:solidFill>
                <a:latin typeface="나눔스퀘어" panose="020B0600000101010101" pitchFamily="50" charset="-127"/>
                <a:cs typeface="에스코어 드림 3" pitchFamily="34" charset="0"/>
              </a:rPr>
              <a:t>.</a:t>
            </a:r>
            <a:endParaRPr lang="en-US" sz="2400" kern="0" spc="-100" dirty="0">
              <a:solidFill>
                <a:srgbClr val="EEEEEE"/>
              </a:solidFill>
              <a:latin typeface="나눔스퀘어" panose="020B0600000101010101" pitchFamily="50" charset="-127"/>
              <a:cs typeface="에스코어 드림 3" pitchFamily="34" charset="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7108574" y="9108427"/>
            <a:ext cx="508205" cy="453201"/>
            <a:chOff x="17108574" y="9108427"/>
            <a:chExt cx="508205" cy="453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19" name="Object 19"/>
            <p:cNvSpPr txBox="1"/>
            <p:nvPr/>
          </p:nvSpPr>
          <p:spPr>
            <a:xfrm rot="16200000">
              <a:off x="17217534" y="9111471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grpSp>
        <p:nvGrpSpPr>
          <p:cNvPr id="1005" name="그룹 1005"/>
          <p:cNvGrpSpPr/>
          <p:nvPr/>
        </p:nvGrpSpPr>
        <p:grpSpPr>
          <a:xfrm>
            <a:off x="742262" y="5498669"/>
            <a:ext cx="220243" cy="220243"/>
            <a:chOff x="742262" y="5498669"/>
            <a:chExt cx="220243" cy="2202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95" y="5399303"/>
              <a:ext cx="440486" cy="44048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2262" y="5498669"/>
              <a:ext cx="220243" cy="2202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3517" y="5498669"/>
            <a:ext cx="217792" cy="217792"/>
            <a:chOff x="1143517" y="5498669"/>
            <a:chExt cx="217792" cy="2177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291" y="5403443"/>
              <a:ext cx="435585" cy="43558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3517" y="5498669"/>
              <a:ext cx="217792" cy="2177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54960" y="1767458"/>
            <a:ext cx="6081780" cy="1311734"/>
            <a:chOff x="5554960" y="1767458"/>
            <a:chExt cx="6081780" cy="13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1767458"/>
              <a:ext cx="6081780" cy="13117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6667" y="-278139"/>
            <a:ext cx="7485119" cy="10797186"/>
            <a:chOff x="-266667" y="-278139"/>
            <a:chExt cx="7485119" cy="107971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925298" y="-5599596"/>
              <a:ext cx="14970238" cy="2159437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6667" y="-278139"/>
              <a:ext cx="7485119" cy="1079718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98422" y="1033232"/>
            <a:ext cx="2725131" cy="11637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800" kern="0" spc="-200" dirty="0">
                <a:solidFill>
                  <a:srgbClr val="EEEEE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4" pitchFamily="34" charset="0"/>
              </a:rPr>
              <a:t>목차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804478" y="1951686"/>
            <a:ext cx="934609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01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04478" y="3986010"/>
            <a:ext cx="934609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02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04478" y="6020333"/>
            <a:ext cx="934609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4478" y="8054657"/>
            <a:ext cx="934609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04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4668236" y="2159088"/>
            <a:ext cx="170138" cy="170138"/>
            <a:chOff x="4668236" y="2159088"/>
            <a:chExt cx="170138" cy="170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8236" y="2159088"/>
              <a:ext cx="170138" cy="170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68236" y="4194057"/>
            <a:ext cx="170138" cy="170138"/>
            <a:chOff x="4668236" y="4194057"/>
            <a:chExt cx="170138" cy="1701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8236" y="4194057"/>
              <a:ext cx="170138" cy="170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77598" y="8262705"/>
            <a:ext cx="170138" cy="170138"/>
            <a:chOff x="4677598" y="8262705"/>
            <a:chExt cx="170138" cy="1701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7598" y="8262705"/>
              <a:ext cx="170138" cy="170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77598" y="6190931"/>
            <a:ext cx="170138" cy="170138"/>
            <a:chOff x="4677598" y="6190931"/>
            <a:chExt cx="170138" cy="1701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7598" y="6190931"/>
              <a:ext cx="170138" cy="170138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182225" y="1959857"/>
            <a:ext cx="2197198" cy="47998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5" pitchFamily="34" charset="0"/>
              </a:rPr>
              <a:t>Contents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5554960" y="3736646"/>
            <a:ext cx="6081780" cy="1311734"/>
            <a:chOff x="5554960" y="3736646"/>
            <a:chExt cx="6081780" cy="13117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3736646"/>
              <a:ext cx="6081780" cy="13117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54960" y="5705835"/>
            <a:ext cx="6081780" cy="1311734"/>
            <a:chOff x="5554960" y="5705835"/>
            <a:chExt cx="6081780" cy="131173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5705835"/>
              <a:ext cx="6081780" cy="1311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54960" y="7675023"/>
            <a:ext cx="6081780" cy="1311734"/>
            <a:chOff x="5554960" y="7675023"/>
            <a:chExt cx="6081780" cy="131173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7675023"/>
              <a:ext cx="6081780" cy="131173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7832164" y="2124528"/>
            <a:ext cx="4962600" cy="525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100" kern="0" spc="-100" dirty="0">
                <a:solidFill>
                  <a:srgbClr val="37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6" pitchFamily="34" charset="0"/>
              </a:rPr>
              <a:t>프로젝트 소개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829119" y="4110956"/>
            <a:ext cx="4962600" cy="525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100" kern="0" spc="-100" dirty="0">
                <a:solidFill>
                  <a:srgbClr val="37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6" pitchFamily="34" charset="0"/>
              </a:rPr>
              <a:t>개발 사항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830578" y="6080482"/>
            <a:ext cx="4962600" cy="525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100" kern="0" spc="-100" dirty="0">
                <a:solidFill>
                  <a:srgbClr val="37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6" pitchFamily="34" charset="0"/>
              </a:rPr>
              <a:t>기능 소개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829119" y="8049671"/>
            <a:ext cx="4962600" cy="525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100" kern="0" spc="-100" dirty="0">
                <a:solidFill>
                  <a:srgbClr val="37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6" pitchFamily="34" charset="0"/>
              </a:rPr>
              <a:t>고려 사항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364893" y="1974874"/>
            <a:ext cx="4007189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1. </a:t>
            </a:r>
            <a:r>
              <a:rPr lang="ko-KR" alt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제작동기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364893" y="2407281"/>
            <a:ext cx="4245284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2. </a:t>
            </a:r>
            <a:r>
              <a:rPr lang="ko-KR" alt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목표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11655788" y="2356617"/>
            <a:ext cx="545455" cy="85756"/>
            <a:chOff x="11655788" y="2356617"/>
            <a:chExt cx="545455" cy="8575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55788" y="2356617"/>
              <a:ext cx="545455" cy="85756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2353326" y="3899436"/>
            <a:ext cx="4007189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1. </a:t>
            </a:r>
            <a:r>
              <a:rPr lang="ko-KR" alt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개발 환경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2364893" y="4351128"/>
            <a:ext cx="4245284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2. </a:t>
            </a:r>
            <a:r>
              <a:rPr lang="ko-KR" alt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구현 방법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11655788" y="4300464"/>
            <a:ext cx="545455" cy="85756"/>
            <a:chOff x="11655788" y="4300464"/>
            <a:chExt cx="545455" cy="8575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55788" y="4300464"/>
              <a:ext cx="545455" cy="85756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12383940" y="5933372"/>
            <a:ext cx="4007189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1. DB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2383940" y="6356880"/>
            <a:ext cx="4245284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2. </a:t>
            </a:r>
            <a:r>
              <a:rPr lang="ko-KR" alt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사용설명서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11674836" y="6306217"/>
            <a:ext cx="545455" cy="85756"/>
            <a:chOff x="11674836" y="6306217"/>
            <a:chExt cx="545455" cy="8575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4836" y="6306217"/>
              <a:ext cx="545455" cy="85756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12383940" y="7923564"/>
            <a:ext cx="4007189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1. </a:t>
            </a:r>
            <a:r>
              <a:rPr lang="ko-KR" alt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문제점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2383940" y="8327686"/>
            <a:ext cx="4245284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2. </a:t>
            </a:r>
            <a:r>
              <a:rPr lang="ko-KR" alt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개선 및 추가 사항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15" name="그룹 1015"/>
          <p:cNvGrpSpPr/>
          <p:nvPr/>
        </p:nvGrpSpPr>
        <p:grpSpPr>
          <a:xfrm>
            <a:off x="11674836" y="8277022"/>
            <a:ext cx="545455" cy="85756"/>
            <a:chOff x="11674836" y="8277022"/>
            <a:chExt cx="545455" cy="8575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4836" y="8277022"/>
              <a:ext cx="545455" cy="857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21328" y="9108427"/>
            <a:ext cx="502845" cy="453201"/>
            <a:chOff x="17121328" y="9108427"/>
            <a:chExt cx="502845" cy="45320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80" name="Object 80"/>
            <p:cNvSpPr txBox="1"/>
            <p:nvPr/>
          </p:nvSpPr>
          <p:spPr>
            <a:xfrm rot="16200000">
              <a:off x="17230288" y="9087655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에스코어 드림 6" pitchFamily="34" charset="0"/>
                </a:rPr>
                <a:t>+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36524" y="0"/>
            <a:ext cx="101911" cy="10731786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40251" y="486102"/>
            <a:ext cx="5333431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01.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소개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F7CBE0-BE24-4F87-84E9-3ECB014DED0B}"/>
              </a:ext>
            </a:extLst>
          </p:cNvPr>
          <p:cNvGrpSpPr/>
          <p:nvPr/>
        </p:nvGrpSpPr>
        <p:grpSpPr>
          <a:xfrm>
            <a:off x="84796" y="3685191"/>
            <a:ext cx="18131878" cy="6480307"/>
            <a:chOff x="84796" y="3685191"/>
            <a:chExt cx="18131878" cy="6480307"/>
          </a:xfrm>
        </p:grpSpPr>
        <p:pic>
          <p:nvPicPr>
            <p:cNvPr id="23" name="Object 10">
              <a:extLst>
                <a:ext uri="{FF2B5EF4-FFF2-40B4-BE49-F238E27FC236}">
                  <a16:creationId xmlns:a16="http://schemas.microsoft.com/office/drawing/2014/main" id="{F89146F2-7AEA-40F9-B037-3D559996A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797" y="4016557"/>
              <a:ext cx="3456539" cy="6129296"/>
            </a:xfrm>
            <a:prstGeom prst="rect">
              <a:avLst/>
            </a:prstGeom>
          </p:spPr>
        </p:pic>
        <p:pic>
          <p:nvPicPr>
            <p:cNvPr id="24" name="Object 18">
              <a:extLst>
                <a:ext uri="{FF2B5EF4-FFF2-40B4-BE49-F238E27FC236}">
                  <a16:creationId xmlns:a16="http://schemas.microsoft.com/office/drawing/2014/main" id="{62064062-01FB-4231-9AEB-2C5A51CC1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15731" y="4016556"/>
              <a:ext cx="3456539" cy="6129296"/>
            </a:xfrm>
            <a:prstGeom prst="rect">
              <a:avLst/>
            </a:prstGeom>
          </p:spPr>
        </p:pic>
        <p:pic>
          <p:nvPicPr>
            <p:cNvPr id="25" name="Object 22">
              <a:extLst>
                <a:ext uri="{FF2B5EF4-FFF2-40B4-BE49-F238E27FC236}">
                  <a16:creationId xmlns:a16="http://schemas.microsoft.com/office/drawing/2014/main" id="{38B96857-E2D3-4427-9A29-F7F820CF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81198" y="4016556"/>
              <a:ext cx="3456539" cy="6127920"/>
            </a:xfrm>
            <a:prstGeom prst="rect">
              <a:avLst/>
            </a:prstGeom>
          </p:spPr>
        </p:pic>
        <p:grpSp>
          <p:nvGrpSpPr>
            <p:cNvPr id="26" name="그룹 1015">
              <a:extLst>
                <a:ext uri="{FF2B5EF4-FFF2-40B4-BE49-F238E27FC236}">
                  <a16:creationId xmlns:a16="http://schemas.microsoft.com/office/drawing/2014/main" id="{7AA642F6-A366-4137-B182-B86DADF3979C}"/>
                </a:ext>
              </a:extLst>
            </p:cNvPr>
            <p:cNvGrpSpPr/>
            <p:nvPr/>
          </p:nvGrpSpPr>
          <p:grpSpPr>
            <a:xfrm>
              <a:off x="12575976" y="3759413"/>
              <a:ext cx="663359" cy="623437"/>
              <a:chOff x="13799281" y="3735401"/>
              <a:chExt cx="663359" cy="623437"/>
            </a:xfrm>
          </p:grpSpPr>
          <p:grpSp>
            <p:nvGrpSpPr>
              <p:cNvPr id="71" name="그룹 1016">
                <a:extLst>
                  <a:ext uri="{FF2B5EF4-FFF2-40B4-BE49-F238E27FC236}">
                    <a16:creationId xmlns:a16="http://schemas.microsoft.com/office/drawing/2014/main" id="{50A1EF8C-5620-4A6C-AFEE-FB2E0BE1FCFA}"/>
                  </a:ext>
                </a:extLst>
              </p:cNvPr>
              <p:cNvGrpSpPr/>
              <p:nvPr/>
            </p:nvGrpSpPr>
            <p:grpSpPr>
              <a:xfrm>
                <a:off x="13839203" y="3735401"/>
                <a:ext cx="623437" cy="623437"/>
                <a:chOff x="13839203" y="3735401"/>
                <a:chExt cx="623437" cy="623437"/>
              </a:xfrm>
            </p:grpSpPr>
            <p:pic>
              <p:nvPicPr>
                <p:cNvPr id="73" name="Object 58">
                  <a:extLst>
                    <a:ext uri="{FF2B5EF4-FFF2-40B4-BE49-F238E27FC236}">
                      <a16:creationId xmlns:a16="http://schemas.microsoft.com/office/drawing/2014/main" id="{98C0282A-4625-4E4F-8FEB-9F334F5D68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3565945" y="3462143"/>
                  <a:ext cx="1246874" cy="1246874"/>
                </a:xfrm>
                <a:prstGeom prst="rect">
                  <a:avLst/>
                </a:prstGeom>
              </p:spPr>
            </p:pic>
            <p:pic>
              <p:nvPicPr>
                <p:cNvPr id="74" name="Object 59">
                  <a:extLst>
                    <a:ext uri="{FF2B5EF4-FFF2-40B4-BE49-F238E27FC236}">
                      <a16:creationId xmlns:a16="http://schemas.microsoft.com/office/drawing/2014/main" id="{39EFD7BD-B524-4E0A-AEF1-9D58DD028F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839203" y="3735401"/>
                  <a:ext cx="623437" cy="623437"/>
                </a:xfrm>
                <a:prstGeom prst="rect">
                  <a:avLst/>
                </a:prstGeom>
              </p:spPr>
            </p:pic>
          </p:grpSp>
          <p:sp>
            <p:nvSpPr>
              <p:cNvPr id="72" name="Object 62">
                <a:extLst>
                  <a:ext uri="{FF2B5EF4-FFF2-40B4-BE49-F238E27FC236}">
                    <a16:creationId xmlns:a16="http://schemas.microsoft.com/office/drawing/2014/main" id="{84EAC719-60BC-4F04-B5A1-9901192422DC}"/>
                  </a:ext>
                </a:extLst>
              </p:cNvPr>
              <p:cNvSpPr txBox="1"/>
              <p:nvPr/>
            </p:nvSpPr>
            <p:spPr>
              <a:xfrm>
                <a:off x="13799281" y="3785457"/>
                <a:ext cx="658638" cy="52570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3100" kern="0" spc="-100" dirty="0">
                    <a:solidFill>
                      <a:srgbClr val="EEEEEE"/>
                    </a:solidFill>
                    <a:latin typeface="나눔스퀘어" panose="020B0600000101010101" pitchFamily="50" charset="-127"/>
                    <a:cs typeface="에스코어 드림 5" pitchFamily="34" charset="0"/>
                  </a:rPr>
                  <a:t>04</a:t>
                </a:r>
                <a:endParaRPr lang="en-US" dirty="0"/>
              </a:p>
            </p:txBody>
          </p:sp>
        </p:grpSp>
        <p:pic>
          <p:nvPicPr>
            <p:cNvPr id="27" name="Object 66">
              <a:extLst>
                <a:ext uri="{FF2B5EF4-FFF2-40B4-BE49-F238E27FC236}">
                  <a16:creationId xmlns:a16="http://schemas.microsoft.com/office/drawing/2014/main" id="{27A9845E-9C37-462B-BF8C-DC46919A7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0264" y="4016556"/>
              <a:ext cx="3456539" cy="6129296"/>
            </a:xfrm>
            <a:prstGeom prst="rect">
              <a:avLst/>
            </a:prstGeom>
          </p:spPr>
        </p:pic>
        <p:grpSp>
          <p:nvGrpSpPr>
            <p:cNvPr id="28" name="그룹 1018">
              <a:extLst>
                <a:ext uri="{FF2B5EF4-FFF2-40B4-BE49-F238E27FC236}">
                  <a16:creationId xmlns:a16="http://schemas.microsoft.com/office/drawing/2014/main" id="{54749DFC-34E4-4BF2-940D-5BE77938E443}"/>
                </a:ext>
              </a:extLst>
            </p:cNvPr>
            <p:cNvGrpSpPr/>
            <p:nvPr/>
          </p:nvGrpSpPr>
          <p:grpSpPr>
            <a:xfrm>
              <a:off x="5292728" y="3703160"/>
              <a:ext cx="646739" cy="623437"/>
              <a:chOff x="7072546" y="3735401"/>
              <a:chExt cx="646739" cy="623437"/>
            </a:xfrm>
          </p:grpSpPr>
          <p:grpSp>
            <p:nvGrpSpPr>
              <p:cNvPr id="67" name="그룹 1019">
                <a:extLst>
                  <a:ext uri="{FF2B5EF4-FFF2-40B4-BE49-F238E27FC236}">
                    <a16:creationId xmlns:a16="http://schemas.microsoft.com/office/drawing/2014/main" id="{430268B9-FB4E-46CB-B5C0-745C06DB67E6}"/>
                  </a:ext>
                </a:extLst>
              </p:cNvPr>
              <p:cNvGrpSpPr/>
              <p:nvPr/>
            </p:nvGrpSpPr>
            <p:grpSpPr>
              <a:xfrm>
                <a:off x="7090815" y="3735401"/>
                <a:ext cx="623437" cy="623437"/>
                <a:chOff x="7090815" y="3735401"/>
                <a:chExt cx="623437" cy="623437"/>
              </a:xfrm>
            </p:grpSpPr>
            <p:pic>
              <p:nvPicPr>
                <p:cNvPr id="69" name="Object 70">
                  <a:extLst>
                    <a:ext uri="{FF2B5EF4-FFF2-40B4-BE49-F238E27FC236}">
                      <a16:creationId xmlns:a16="http://schemas.microsoft.com/office/drawing/2014/main" id="{827717DA-30C0-4F45-89C8-95D7B738E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817557" y="3462143"/>
                  <a:ext cx="1246874" cy="1246874"/>
                </a:xfrm>
                <a:prstGeom prst="rect">
                  <a:avLst/>
                </a:prstGeom>
              </p:spPr>
            </p:pic>
            <p:pic>
              <p:nvPicPr>
                <p:cNvPr id="70" name="Object 71">
                  <a:extLst>
                    <a:ext uri="{FF2B5EF4-FFF2-40B4-BE49-F238E27FC236}">
                      <a16:creationId xmlns:a16="http://schemas.microsoft.com/office/drawing/2014/main" id="{EA72FFC7-8A98-479A-96BA-F4EF2EE66D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090815" y="3735401"/>
                  <a:ext cx="623437" cy="623437"/>
                </a:xfrm>
                <a:prstGeom prst="rect">
                  <a:avLst/>
                </a:prstGeom>
              </p:spPr>
            </p:pic>
          </p:grpSp>
          <p:sp>
            <p:nvSpPr>
              <p:cNvPr id="68" name="Object 74">
                <a:extLst>
                  <a:ext uri="{FF2B5EF4-FFF2-40B4-BE49-F238E27FC236}">
                    <a16:creationId xmlns:a16="http://schemas.microsoft.com/office/drawing/2014/main" id="{85DA1D9C-8891-4E32-B3EB-923B91B8236F}"/>
                  </a:ext>
                </a:extLst>
              </p:cNvPr>
              <p:cNvSpPr txBox="1"/>
              <p:nvPr/>
            </p:nvSpPr>
            <p:spPr>
              <a:xfrm>
                <a:off x="7072546" y="3770943"/>
                <a:ext cx="646739" cy="52570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3100" kern="0" spc="-100" dirty="0">
                    <a:solidFill>
                      <a:srgbClr val="EEEEEE"/>
                    </a:solidFill>
                    <a:latin typeface="나눔스퀘어" panose="020B0600000101010101" pitchFamily="50" charset="-127"/>
                    <a:cs typeface="에스코어 드림 5" pitchFamily="34" charset="0"/>
                  </a:rPr>
                  <a:t>02</a:t>
                </a:r>
                <a:endParaRPr lang="en-US" dirty="0"/>
              </a:p>
            </p:txBody>
          </p:sp>
        </p:grpSp>
        <p:pic>
          <p:nvPicPr>
            <p:cNvPr id="29" name="Object 22">
              <a:extLst>
                <a:ext uri="{FF2B5EF4-FFF2-40B4-BE49-F238E27FC236}">
                  <a16:creationId xmlns:a16="http://schemas.microsoft.com/office/drawing/2014/main" id="{707D4CE2-322B-431D-B349-707564D37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746665" y="4016556"/>
              <a:ext cx="3456539" cy="6127920"/>
            </a:xfrm>
            <a:prstGeom prst="rect">
              <a:avLst/>
            </a:prstGeom>
          </p:spPr>
        </p:pic>
        <p:grpSp>
          <p:nvGrpSpPr>
            <p:cNvPr id="30" name="그룹 1015">
              <a:extLst>
                <a:ext uri="{FF2B5EF4-FFF2-40B4-BE49-F238E27FC236}">
                  <a16:creationId xmlns:a16="http://schemas.microsoft.com/office/drawing/2014/main" id="{7169BFF2-87A9-408E-9F61-3E6E39FA112F}"/>
                </a:ext>
              </a:extLst>
            </p:cNvPr>
            <p:cNvGrpSpPr/>
            <p:nvPr/>
          </p:nvGrpSpPr>
          <p:grpSpPr>
            <a:xfrm>
              <a:off x="16135818" y="3760790"/>
              <a:ext cx="663359" cy="623437"/>
              <a:chOff x="13799281" y="3735401"/>
              <a:chExt cx="663359" cy="623437"/>
            </a:xfrm>
          </p:grpSpPr>
          <p:grpSp>
            <p:nvGrpSpPr>
              <p:cNvPr id="63" name="그룹 1016">
                <a:extLst>
                  <a:ext uri="{FF2B5EF4-FFF2-40B4-BE49-F238E27FC236}">
                    <a16:creationId xmlns:a16="http://schemas.microsoft.com/office/drawing/2014/main" id="{59878336-968A-4329-ABB8-42A1F0BE03BD}"/>
                  </a:ext>
                </a:extLst>
              </p:cNvPr>
              <p:cNvGrpSpPr/>
              <p:nvPr/>
            </p:nvGrpSpPr>
            <p:grpSpPr>
              <a:xfrm>
                <a:off x="13839203" y="3735401"/>
                <a:ext cx="623437" cy="623437"/>
                <a:chOff x="13839203" y="3735401"/>
                <a:chExt cx="623437" cy="623437"/>
              </a:xfrm>
            </p:grpSpPr>
            <p:pic>
              <p:nvPicPr>
                <p:cNvPr id="65" name="Object 58">
                  <a:extLst>
                    <a:ext uri="{FF2B5EF4-FFF2-40B4-BE49-F238E27FC236}">
                      <a16:creationId xmlns:a16="http://schemas.microsoft.com/office/drawing/2014/main" id="{7CC5F39B-37C8-449F-AE44-B34AC3E0E1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3565945" y="3462143"/>
                  <a:ext cx="1246874" cy="1246874"/>
                </a:xfrm>
                <a:prstGeom prst="rect">
                  <a:avLst/>
                </a:prstGeom>
              </p:spPr>
            </p:pic>
            <p:pic>
              <p:nvPicPr>
                <p:cNvPr id="66" name="Object 59">
                  <a:extLst>
                    <a:ext uri="{FF2B5EF4-FFF2-40B4-BE49-F238E27FC236}">
                      <a16:creationId xmlns:a16="http://schemas.microsoft.com/office/drawing/2014/main" id="{B7D8B2FB-1BA1-4114-B76D-473ED0BF26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839203" y="3735401"/>
                  <a:ext cx="623437" cy="623437"/>
                </a:xfrm>
                <a:prstGeom prst="rect">
                  <a:avLst/>
                </a:prstGeom>
              </p:spPr>
            </p:pic>
          </p:grpSp>
          <p:sp>
            <p:nvSpPr>
              <p:cNvPr id="64" name="Object 62">
                <a:extLst>
                  <a:ext uri="{FF2B5EF4-FFF2-40B4-BE49-F238E27FC236}">
                    <a16:creationId xmlns:a16="http://schemas.microsoft.com/office/drawing/2014/main" id="{D493DAD1-DBDA-4E06-AD25-829813B3648D}"/>
                  </a:ext>
                </a:extLst>
              </p:cNvPr>
              <p:cNvSpPr txBox="1"/>
              <p:nvPr/>
            </p:nvSpPr>
            <p:spPr>
              <a:xfrm>
                <a:off x="13799281" y="3770943"/>
                <a:ext cx="658638" cy="52570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3100" kern="0" spc="-100" dirty="0">
                    <a:solidFill>
                      <a:srgbClr val="EEEEEE"/>
                    </a:solidFill>
                    <a:latin typeface="나눔스퀘어" panose="020B0600000101010101" pitchFamily="50" charset="-127"/>
                    <a:cs typeface="에스코어 드림 5" pitchFamily="34" charset="0"/>
                  </a:rPr>
                  <a:t>05</a:t>
                </a:r>
                <a:endParaRPr lang="en-US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700285C-B050-4677-B915-C9076C042B28}"/>
                </a:ext>
              </a:extLst>
            </p:cNvPr>
            <p:cNvSpPr/>
            <p:nvPr/>
          </p:nvSpPr>
          <p:spPr>
            <a:xfrm>
              <a:off x="84796" y="6667501"/>
              <a:ext cx="3432008" cy="347697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E67E0BA4-4277-49F7-8EF9-05155E077B54}"/>
                </a:ext>
              </a:extLst>
            </p:cNvPr>
            <p:cNvSpPr txBox="1"/>
            <p:nvPr/>
          </p:nvSpPr>
          <p:spPr>
            <a:xfrm>
              <a:off x="583127" y="6819627"/>
              <a:ext cx="2396560" cy="128248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b="1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Green</a:t>
              </a:r>
            </a:p>
            <a:p>
              <a:pPr algn="ctr"/>
              <a:endParaRPr lang="en-US" b="1" kern="0" spc="-100" dirty="0">
                <a:solidFill>
                  <a:srgbClr val="EEEEE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강한 해독작용과 노화예방에 효과적</a:t>
              </a:r>
              <a:endParaRPr 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0687C870-FB24-4EE6-9980-0DEDB092F35C}"/>
                </a:ext>
              </a:extLst>
            </p:cNvPr>
            <p:cNvSpPr txBox="1"/>
            <p:nvPr/>
          </p:nvSpPr>
          <p:spPr>
            <a:xfrm>
              <a:off x="447412" y="8542655"/>
              <a:ext cx="2731307" cy="128248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4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주요 식재료</a:t>
              </a:r>
              <a:endParaRPr lang="en-US" altLang="ko-KR" sz="24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10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키위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시금치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피망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녹차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완두콩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상추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브로콜리</a:t>
              </a:r>
              <a:endParaRPr 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1C62E5-D24D-49BC-A11B-F5999B520648}"/>
                </a:ext>
              </a:extLst>
            </p:cNvPr>
            <p:cNvSpPr/>
            <p:nvPr/>
          </p:nvSpPr>
          <p:spPr>
            <a:xfrm>
              <a:off x="3745413" y="6688522"/>
              <a:ext cx="3470010" cy="34769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Object 8">
              <a:extLst>
                <a:ext uri="{FF2B5EF4-FFF2-40B4-BE49-F238E27FC236}">
                  <a16:creationId xmlns:a16="http://schemas.microsoft.com/office/drawing/2014/main" id="{32B8D8B4-ABB7-41C2-8C31-99E061448B4E}"/>
                </a:ext>
              </a:extLst>
            </p:cNvPr>
            <p:cNvSpPr txBox="1"/>
            <p:nvPr/>
          </p:nvSpPr>
          <p:spPr>
            <a:xfrm>
              <a:off x="4281594" y="6819627"/>
              <a:ext cx="2159483" cy="128248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b="1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RED</a:t>
              </a:r>
            </a:p>
            <a:p>
              <a:pPr algn="ctr"/>
              <a:endParaRPr lang="en-US" b="1" kern="0" spc="-100" dirty="0">
                <a:solidFill>
                  <a:srgbClr val="EEEEE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면역력 강화와</a:t>
              </a:r>
              <a:endParaRPr lang="en-US" altLang="ko-KR" sz="2000" kern="0" spc="-100" dirty="0">
                <a:solidFill>
                  <a:srgbClr val="EEEEE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혈관건강에 도움</a:t>
              </a:r>
              <a:endParaRPr 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6" name="Object 8">
              <a:extLst>
                <a:ext uri="{FF2B5EF4-FFF2-40B4-BE49-F238E27FC236}">
                  <a16:creationId xmlns:a16="http://schemas.microsoft.com/office/drawing/2014/main" id="{57DE8DA4-0FE5-422F-AD5E-593D2CC4D494}"/>
                </a:ext>
              </a:extLst>
            </p:cNvPr>
            <p:cNvSpPr txBox="1"/>
            <p:nvPr/>
          </p:nvSpPr>
          <p:spPr>
            <a:xfrm>
              <a:off x="3940642" y="8550908"/>
              <a:ext cx="3079551" cy="128248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4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주요 식재료</a:t>
              </a:r>
              <a:endParaRPr lang="en-US" altLang="ko-KR" sz="24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sz="10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딸기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석류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토마토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체리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라즈베리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수박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사과</a:t>
              </a:r>
              <a:endParaRPr 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5FDBFDB-D1B5-4C7F-8742-59DD7EE2C19E}"/>
                </a:ext>
              </a:extLst>
            </p:cNvPr>
            <p:cNvSpPr/>
            <p:nvPr/>
          </p:nvSpPr>
          <p:spPr>
            <a:xfrm>
              <a:off x="7399384" y="6688522"/>
              <a:ext cx="3470010" cy="347697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Object 8">
              <a:extLst>
                <a:ext uri="{FF2B5EF4-FFF2-40B4-BE49-F238E27FC236}">
                  <a16:creationId xmlns:a16="http://schemas.microsoft.com/office/drawing/2014/main" id="{F84C1043-2A22-46B9-8D3D-8DD17E0B89E8}"/>
                </a:ext>
              </a:extLst>
            </p:cNvPr>
            <p:cNvSpPr txBox="1"/>
            <p:nvPr/>
          </p:nvSpPr>
          <p:spPr>
            <a:xfrm>
              <a:off x="7935565" y="6819627"/>
              <a:ext cx="2557742" cy="128248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b="1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ORANGE</a:t>
              </a:r>
            </a:p>
            <a:p>
              <a:pPr algn="ctr"/>
              <a:endParaRPr lang="en-US" b="1" kern="0" spc="-100" dirty="0">
                <a:solidFill>
                  <a:srgbClr val="EEEEE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눈 건강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항산화효과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성장기 건강 등</a:t>
              </a:r>
              <a:endParaRPr 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Object 8">
              <a:extLst>
                <a:ext uri="{FF2B5EF4-FFF2-40B4-BE49-F238E27FC236}">
                  <a16:creationId xmlns:a16="http://schemas.microsoft.com/office/drawing/2014/main" id="{EEAC6280-EDC6-4BF9-9A14-F9265CF885DB}"/>
                </a:ext>
              </a:extLst>
            </p:cNvPr>
            <p:cNvSpPr txBox="1"/>
            <p:nvPr/>
          </p:nvSpPr>
          <p:spPr>
            <a:xfrm>
              <a:off x="7762000" y="8563676"/>
              <a:ext cx="2956581" cy="128248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4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주요 식재료</a:t>
              </a:r>
              <a:endParaRPr lang="en-US" altLang="ko-KR" sz="24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sz="10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당근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오렌지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호박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레몬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고구마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옥수수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파인애플</a:t>
              </a:r>
              <a:endParaRPr 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B1E3EE8-3329-42A3-8E6E-358CC1EEF854}"/>
                </a:ext>
              </a:extLst>
            </p:cNvPr>
            <p:cNvSpPr/>
            <p:nvPr/>
          </p:nvSpPr>
          <p:spPr>
            <a:xfrm>
              <a:off x="11067726" y="6667500"/>
              <a:ext cx="3470010" cy="34769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Object 8">
              <a:extLst>
                <a:ext uri="{FF2B5EF4-FFF2-40B4-BE49-F238E27FC236}">
                  <a16:creationId xmlns:a16="http://schemas.microsoft.com/office/drawing/2014/main" id="{7C850BD6-4A4A-4808-97C8-679C8C16B0C5}"/>
                </a:ext>
              </a:extLst>
            </p:cNvPr>
            <p:cNvSpPr txBox="1"/>
            <p:nvPr/>
          </p:nvSpPr>
          <p:spPr>
            <a:xfrm>
              <a:off x="11212790" y="6798606"/>
              <a:ext cx="3154911" cy="128248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b="1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WHITE</a:t>
              </a:r>
            </a:p>
            <a:p>
              <a:pPr algn="ctr"/>
              <a:endParaRPr lang="en-US" b="1" kern="0" spc="-100" dirty="0">
                <a:solidFill>
                  <a:srgbClr val="EEEEE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면역력 강화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항산화 등</a:t>
              </a:r>
              <a:endParaRPr 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" name="Object 8">
              <a:extLst>
                <a:ext uri="{FF2B5EF4-FFF2-40B4-BE49-F238E27FC236}">
                  <a16:creationId xmlns:a16="http://schemas.microsoft.com/office/drawing/2014/main" id="{A87B1024-2996-4F3E-B6F1-FC7C7F7D0D97}"/>
                </a:ext>
              </a:extLst>
            </p:cNvPr>
            <p:cNvSpPr txBox="1"/>
            <p:nvPr/>
          </p:nvSpPr>
          <p:spPr>
            <a:xfrm>
              <a:off x="11430342" y="8542654"/>
              <a:ext cx="2731307" cy="128248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4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주요 식재료</a:t>
              </a:r>
              <a:endParaRPr lang="en-US" altLang="ko-KR" sz="24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sz="10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마늘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양파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버섯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양배추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 err="1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콜리플라워</a:t>
              </a:r>
              <a:endParaRPr 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D43F64E-0AA2-4A79-B1D0-51A6B5E16802}"/>
                </a:ext>
              </a:extLst>
            </p:cNvPr>
            <p:cNvSpPr/>
            <p:nvPr/>
          </p:nvSpPr>
          <p:spPr>
            <a:xfrm>
              <a:off x="14746664" y="6688522"/>
              <a:ext cx="3470010" cy="347697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Object 8">
              <a:extLst>
                <a:ext uri="{FF2B5EF4-FFF2-40B4-BE49-F238E27FC236}">
                  <a16:creationId xmlns:a16="http://schemas.microsoft.com/office/drawing/2014/main" id="{FC93BC47-57A5-4388-BA45-F5448C5A92E4}"/>
                </a:ext>
              </a:extLst>
            </p:cNvPr>
            <p:cNvSpPr txBox="1"/>
            <p:nvPr/>
          </p:nvSpPr>
          <p:spPr>
            <a:xfrm>
              <a:off x="14889245" y="6819627"/>
              <a:ext cx="3184848" cy="128248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b="1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PURPLE</a:t>
              </a:r>
            </a:p>
            <a:p>
              <a:pPr algn="ctr"/>
              <a:endParaRPr lang="en-US" b="1" kern="0" spc="-100" dirty="0">
                <a:solidFill>
                  <a:srgbClr val="EEEEE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노화방지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혈관질환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예방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콜레스테롤 저하 등</a:t>
              </a:r>
              <a:endParaRPr 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Object 8">
              <a:extLst>
                <a:ext uri="{FF2B5EF4-FFF2-40B4-BE49-F238E27FC236}">
                  <a16:creationId xmlns:a16="http://schemas.microsoft.com/office/drawing/2014/main" id="{4B32F22A-D320-4E55-AA31-A2FF5F177D5B}"/>
                </a:ext>
              </a:extLst>
            </p:cNvPr>
            <p:cNvSpPr txBox="1"/>
            <p:nvPr/>
          </p:nvSpPr>
          <p:spPr>
            <a:xfrm>
              <a:off x="14942120" y="8550908"/>
              <a:ext cx="3093923" cy="128248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4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주요 식재료</a:t>
              </a:r>
              <a:endParaRPr lang="en-US" altLang="ko-KR" sz="24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sz="10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블루베리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적채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자색고구마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가지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자두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포도</a:t>
              </a:r>
              <a:endParaRPr 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3" name="그룹 1018">
              <a:extLst>
                <a:ext uri="{FF2B5EF4-FFF2-40B4-BE49-F238E27FC236}">
                  <a16:creationId xmlns:a16="http://schemas.microsoft.com/office/drawing/2014/main" id="{A41DA7CF-FEB7-4D78-B938-0A4EDD09854C}"/>
                </a:ext>
              </a:extLst>
            </p:cNvPr>
            <p:cNvGrpSpPr/>
            <p:nvPr/>
          </p:nvGrpSpPr>
          <p:grpSpPr>
            <a:xfrm>
              <a:off x="1495746" y="3698596"/>
              <a:ext cx="646739" cy="623437"/>
              <a:chOff x="7072546" y="3735401"/>
              <a:chExt cx="646739" cy="623437"/>
            </a:xfrm>
          </p:grpSpPr>
          <p:grpSp>
            <p:nvGrpSpPr>
              <p:cNvPr id="59" name="그룹 1019">
                <a:extLst>
                  <a:ext uri="{FF2B5EF4-FFF2-40B4-BE49-F238E27FC236}">
                    <a16:creationId xmlns:a16="http://schemas.microsoft.com/office/drawing/2014/main" id="{2E0FAA24-779E-45B1-9B52-894166105E6C}"/>
                  </a:ext>
                </a:extLst>
              </p:cNvPr>
              <p:cNvGrpSpPr/>
              <p:nvPr/>
            </p:nvGrpSpPr>
            <p:grpSpPr>
              <a:xfrm>
                <a:off x="7090815" y="3735401"/>
                <a:ext cx="623437" cy="623437"/>
                <a:chOff x="7090815" y="3735401"/>
                <a:chExt cx="623437" cy="623437"/>
              </a:xfrm>
            </p:grpSpPr>
            <p:pic>
              <p:nvPicPr>
                <p:cNvPr id="61" name="Object 70">
                  <a:extLst>
                    <a:ext uri="{FF2B5EF4-FFF2-40B4-BE49-F238E27FC236}">
                      <a16:creationId xmlns:a16="http://schemas.microsoft.com/office/drawing/2014/main" id="{F840FC11-60B8-4E5C-ADA5-B9647656E7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817557" y="3462143"/>
                  <a:ext cx="1246874" cy="1246874"/>
                </a:xfrm>
                <a:prstGeom prst="rect">
                  <a:avLst/>
                </a:prstGeom>
              </p:spPr>
            </p:pic>
            <p:pic>
              <p:nvPicPr>
                <p:cNvPr id="62" name="Object 71">
                  <a:extLst>
                    <a:ext uri="{FF2B5EF4-FFF2-40B4-BE49-F238E27FC236}">
                      <a16:creationId xmlns:a16="http://schemas.microsoft.com/office/drawing/2014/main" id="{594982AB-0EDF-4C5F-AFEE-DBE9A03DD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090815" y="3735401"/>
                  <a:ext cx="623437" cy="623437"/>
                </a:xfrm>
                <a:prstGeom prst="rect">
                  <a:avLst/>
                </a:prstGeom>
              </p:spPr>
            </p:pic>
          </p:grpSp>
          <p:sp>
            <p:nvSpPr>
              <p:cNvPr id="60" name="Object 74">
                <a:extLst>
                  <a:ext uri="{FF2B5EF4-FFF2-40B4-BE49-F238E27FC236}">
                    <a16:creationId xmlns:a16="http://schemas.microsoft.com/office/drawing/2014/main" id="{396C6518-03F1-4B6D-B26B-A5163D52CDB8}"/>
                  </a:ext>
                </a:extLst>
              </p:cNvPr>
              <p:cNvSpPr txBox="1"/>
              <p:nvPr/>
            </p:nvSpPr>
            <p:spPr>
              <a:xfrm>
                <a:off x="7072546" y="3770943"/>
                <a:ext cx="646739" cy="52570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3100" kern="0" spc="-100" dirty="0">
                    <a:solidFill>
                      <a:srgbClr val="EEEEEE"/>
                    </a:solidFill>
                    <a:latin typeface="나눔스퀘어" panose="020B0600000101010101" pitchFamily="50" charset="-127"/>
                    <a:cs typeface="에스코어 드림 5" pitchFamily="34" charset="0"/>
                  </a:rPr>
                  <a:t>01</a:t>
                </a:r>
                <a:endParaRPr lang="en-US" dirty="0"/>
              </a:p>
            </p:txBody>
          </p:sp>
        </p:grpSp>
        <p:grpSp>
          <p:nvGrpSpPr>
            <p:cNvPr id="54" name="그룹 1018">
              <a:extLst>
                <a:ext uri="{FF2B5EF4-FFF2-40B4-BE49-F238E27FC236}">
                  <a16:creationId xmlns:a16="http://schemas.microsoft.com/office/drawing/2014/main" id="{3987DBCB-0FE3-4EA5-A340-76A46E83F012}"/>
                </a:ext>
              </a:extLst>
            </p:cNvPr>
            <p:cNvGrpSpPr/>
            <p:nvPr/>
          </p:nvGrpSpPr>
          <p:grpSpPr>
            <a:xfrm>
              <a:off x="8820630" y="3685191"/>
              <a:ext cx="646739" cy="623437"/>
              <a:chOff x="7072546" y="3735401"/>
              <a:chExt cx="646739" cy="623437"/>
            </a:xfrm>
          </p:grpSpPr>
          <p:grpSp>
            <p:nvGrpSpPr>
              <p:cNvPr id="55" name="그룹 1019">
                <a:extLst>
                  <a:ext uri="{FF2B5EF4-FFF2-40B4-BE49-F238E27FC236}">
                    <a16:creationId xmlns:a16="http://schemas.microsoft.com/office/drawing/2014/main" id="{84315F33-224D-4B9F-A982-EB5E113FD808}"/>
                  </a:ext>
                </a:extLst>
              </p:cNvPr>
              <p:cNvGrpSpPr/>
              <p:nvPr/>
            </p:nvGrpSpPr>
            <p:grpSpPr>
              <a:xfrm>
                <a:off x="7090815" y="3735401"/>
                <a:ext cx="623437" cy="623437"/>
                <a:chOff x="7090815" y="3735401"/>
                <a:chExt cx="623437" cy="623437"/>
              </a:xfrm>
            </p:grpSpPr>
            <p:pic>
              <p:nvPicPr>
                <p:cNvPr id="57" name="Object 70">
                  <a:extLst>
                    <a:ext uri="{FF2B5EF4-FFF2-40B4-BE49-F238E27FC236}">
                      <a16:creationId xmlns:a16="http://schemas.microsoft.com/office/drawing/2014/main" id="{964982FA-F222-4655-97BB-7375D3792C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817557" y="3462143"/>
                  <a:ext cx="1246874" cy="1246874"/>
                </a:xfrm>
                <a:prstGeom prst="rect">
                  <a:avLst/>
                </a:prstGeom>
              </p:spPr>
            </p:pic>
            <p:pic>
              <p:nvPicPr>
                <p:cNvPr id="58" name="Object 71">
                  <a:extLst>
                    <a:ext uri="{FF2B5EF4-FFF2-40B4-BE49-F238E27FC236}">
                      <a16:creationId xmlns:a16="http://schemas.microsoft.com/office/drawing/2014/main" id="{84C8566D-0ED6-4AFF-A620-3C7935DAA7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090815" y="3735401"/>
                  <a:ext cx="623437" cy="623437"/>
                </a:xfrm>
                <a:prstGeom prst="rect">
                  <a:avLst/>
                </a:prstGeom>
              </p:spPr>
            </p:pic>
          </p:grpSp>
          <p:sp>
            <p:nvSpPr>
              <p:cNvPr id="56" name="Object 74">
                <a:extLst>
                  <a:ext uri="{FF2B5EF4-FFF2-40B4-BE49-F238E27FC236}">
                    <a16:creationId xmlns:a16="http://schemas.microsoft.com/office/drawing/2014/main" id="{497B0D70-B05D-4C53-904D-438829B37AAC}"/>
                  </a:ext>
                </a:extLst>
              </p:cNvPr>
              <p:cNvSpPr txBox="1"/>
              <p:nvPr/>
            </p:nvSpPr>
            <p:spPr>
              <a:xfrm>
                <a:off x="7072546" y="3770943"/>
                <a:ext cx="646739" cy="52570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3100" kern="0" spc="-100" dirty="0">
                    <a:solidFill>
                      <a:srgbClr val="EEEEEE"/>
                    </a:solidFill>
                    <a:latin typeface="나눔스퀘어" panose="020B0600000101010101" pitchFamily="50" charset="-127"/>
                    <a:cs typeface="에스코어 드림 5" pitchFamily="34" charset="0"/>
                  </a:rPr>
                  <a:t>03</a:t>
                </a:r>
                <a:endParaRPr lang="en-US" dirty="0"/>
              </a:p>
            </p:txBody>
          </p: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116761F-3F83-4BB5-B347-026AA5D78949}"/>
              </a:ext>
            </a:extLst>
          </p:cNvPr>
          <p:cNvGrpSpPr/>
          <p:nvPr/>
        </p:nvGrpSpPr>
        <p:grpSpPr>
          <a:xfrm>
            <a:off x="6412188" y="1104900"/>
            <a:ext cx="10036308" cy="2239345"/>
            <a:chOff x="4125846" y="800100"/>
            <a:chExt cx="10036308" cy="1833224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822E839D-F44C-4D50-B13C-C0B2A19EF967}"/>
                </a:ext>
              </a:extLst>
            </p:cNvPr>
            <p:cNvGrpSpPr/>
            <p:nvPr/>
          </p:nvGrpSpPr>
          <p:grpSpPr>
            <a:xfrm>
              <a:off x="4125846" y="800100"/>
              <a:ext cx="10036308" cy="1833224"/>
              <a:chOff x="4310025" y="800100"/>
              <a:chExt cx="10036308" cy="1833224"/>
            </a:xfrm>
          </p:grpSpPr>
          <p:sp>
            <p:nvSpPr>
              <p:cNvPr id="88" name="Object 32">
                <a:extLst>
                  <a:ext uri="{FF2B5EF4-FFF2-40B4-BE49-F238E27FC236}">
                    <a16:creationId xmlns:a16="http://schemas.microsoft.com/office/drawing/2014/main" id="{54623A18-7E4B-4529-8208-A3937948310F}"/>
                  </a:ext>
                </a:extLst>
              </p:cNvPr>
              <p:cNvSpPr txBox="1"/>
              <p:nvPr/>
            </p:nvSpPr>
            <p:spPr>
              <a:xfrm>
                <a:off x="5540146" y="800100"/>
                <a:ext cx="7576067" cy="86855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4400" kern="0" spc="-200" dirty="0">
                    <a:solidFill>
                      <a:srgbClr val="373535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에스코어 드림 6" pitchFamily="34" charset="0"/>
                  </a:rPr>
                  <a:t>파이토케미컬</a:t>
                </a:r>
                <a:endParaRPr 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9" name="Object 64">
                <a:extLst>
                  <a:ext uri="{FF2B5EF4-FFF2-40B4-BE49-F238E27FC236}">
                    <a16:creationId xmlns:a16="http://schemas.microsoft.com/office/drawing/2014/main" id="{6D9981F9-3042-473D-A9CD-6FB635E6B85F}"/>
                  </a:ext>
                </a:extLst>
              </p:cNvPr>
              <p:cNvSpPr txBox="1"/>
              <p:nvPr/>
            </p:nvSpPr>
            <p:spPr>
              <a:xfrm>
                <a:off x="4310025" y="1764775"/>
                <a:ext cx="10036308" cy="868549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2000" kern="0" spc="-100" dirty="0">
                    <a:solidFill>
                      <a:srgbClr val="EE5A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에스코어 드림 4" pitchFamily="34" charset="0"/>
                  </a:rPr>
                  <a:t>식품의 고유한 색과 맛</a:t>
                </a:r>
                <a:r>
                  <a:rPr lang="en-US" altLang="ko-KR" sz="2000" kern="0" spc="-100" dirty="0">
                    <a:solidFill>
                      <a:srgbClr val="EE5A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에스코어 드림 4" pitchFamily="34" charset="0"/>
                  </a:rPr>
                  <a:t>, </a:t>
                </a:r>
                <a:r>
                  <a:rPr lang="ko-KR" altLang="en-US" sz="2000" kern="0" spc="-100" dirty="0">
                    <a:solidFill>
                      <a:srgbClr val="EE5A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에스코어 드림 4" pitchFamily="34" charset="0"/>
                  </a:rPr>
                  <a:t>향을 부여하는 인체에 유익한</a:t>
                </a:r>
                <a:endParaRPr lang="en-US" altLang="ko-KR" sz="2000" kern="0" spc="-100" dirty="0">
                  <a:solidFill>
                    <a:srgbClr val="EE5A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에스코어 드림 4" pitchFamily="34" charset="0"/>
                </a:endParaRPr>
              </a:p>
              <a:p>
                <a:pPr algn="ctr"/>
                <a:r>
                  <a:rPr lang="ko-KR" altLang="en-US" sz="2000" kern="0" spc="-100" dirty="0">
                    <a:solidFill>
                      <a:srgbClr val="EE5A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에스코어 드림 4" pitchFamily="34" charset="0"/>
                  </a:rPr>
                  <a:t> 생리활성물질로 화려하고 다양한 색을 띄는 과일과 채소에 많이 함유</a:t>
                </a:r>
                <a:endParaRPr 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83" name="그룹 1009">
              <a:extLst>
                <a:ext uri="{FF2B5EF4-FFF2-40B4-BE49-F238E27FC236}">
                  <a16:creationId xmlns:a16="http://schemas.microsoft.com/office/drawing/2014/main" id="{4F463C5F-54A7-4E8F-911B-DD987E7A8B60}"/>
                </a:ext>
              </a:extLst>
            </p:cNvPr>
            <p:cNvGrpSpPr/>
            <p:nvPr/>
          </p:nvGrpSpPr>
          <p:grpSpPr>
            <a:xfrm>
              <a:off x="6668200" y="849111"/>
              <a:ext cx="571107" cy="455649"/>
              <a:chOff x="3964870" y="8268883"/>
              <a:chExt cx="571107" cy="455649"/>
            </a:xfrm>
          </p:grpSpPr>
          <p:pic>
            <p:nvPicPr>
              <p:cNvPr id="87" name="Object 34">
                <a:extLst>
                  <a:ext uri="{FF2B5EF4-FFF2-40B4-BE49-F238E27FC236}">
                    <a16:creationId xmlns:a16="http://schemas.microsoft.com/office/drawing/2014/main" id="{890E5C47-9F17-4511-80A7-95984D1B74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3964870" y="8268883"/>
                <a:ext cx="571107" cy="455649"/>
              </a:xfrm>
              <a:prstGeom prst="rect">
                <a:avLst/>
              </a:prstGeom>
            </p:spPr>
          </p:pic>
        </p:grpSp>
        <p:grpSp>
          <p:nvGrpSpPr>
            <p:cNvPr id="85" name="그룹 1010">
              <a:extLst>
                <a:ext uri="{FF2B5EF4-FFF2-40B4-BE49-F238E27FC236}">
                  <a16:creationId xmlns:a16="http://schemas.microsoft.com/office/drawing/2014/main" id="{3E8C5E84-7B17-4260-A134-6A35704019A4}"/>
                </a:ext>
              </a:extLst>
            </p:cNvPr>
            <p:cNvGrpSpPr/>
            <p:nvPr/>
          </p:nvGrpSpPr>
          <p:grpSpPr>
            <a:xfrm>
              <a:off x="11087493" y="893508"/>
              <a:ext cx="571107" cy="455649"/>
              <a:chOff x="13749737" y="8364703"/>
              <a:chExt cx="571107" cy="455649"/>
            </a:xfrm>
          </p:grpSpPr>
          <p:pic>
            <p:nvPicPr>
              <p:cNvPr id="86" name="Object 37">
                <a:extLst>
                  <a:ext uri="{FF2B5EF4-FFF2-40B4-BE49-F238E27FC236}">
                    <a16:creationId xmlns:a16="http://schemas.microsoft.com/office/drawing/2014/main" id="{D93DDE20-F518-4F4D-99BB-4C6E997CC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49737" y="8364703"/>
                <a:ext cx="571107" cy="4556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8716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5" y="-7703250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3" y="199652"/>
            <a:ext cx="4984288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02.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개발 환경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Apache Tomcat Monitoring | Opsview">
            <a:extLst>
              <a:ext uri="{FF2B5EF4-FFF2-40B4-BE49-F238E27FC236}">
                <a16:creationId xmlns:a16="http://schemas.microsoft.com/office/drawing/2014/main" id="{0377FFF5-F633-4878-9EFE-CE1B7C077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1" t="26000" r="24400" b="22799"/>
          <a:stretch/>
        </p:blipFill>
        <p:spPr bwMode="auto">
          <a:xfrm>
            <a:off x="545426" y="2226123"/>
            <a:ext cx="2988910" cy="316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Windows 10 Logo in SVG Vector or PNG File Format - Logo.wine">
            <a:extLst>
              <a:ext uri="{FF2B5EF4-FFF2-40B4-BE49-F238E27FC236}">
                <a16:creationId xmlns:a16="http://schemas.microsoft.com/office/drawing/2014/main" id="{B4E96888-23B5-403A-83A2-383E9AED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776" y="2427359"/>
            <a:ext cx="4089127" cy="272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ml5-css-javascript-logos - Bazelet">
            <a:extLst>
              <a:ext uri="{FF2B5EF4-FFF2-40B4-BE49-F238E27FC236}">
                <a16:creationId xmlns:a16="http://schemas.microsoft.com/office/drawing/2014/main" id="{DF6079E3-57D2-484B-9101-4E7A36CCF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489361"/>
            <a:ext cx="5494541" cy="214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자바 JAVA 프로그래밍 - 응용SW 엔지니어링 강남">
            <a:extLst>
              <a:ext uri="{FF2B5EF4-FFF2-40B4-BE49-F238E27FC236}">
                <a16:creationId xmlns:a16="http://schemas.microsoft.com/office/drawing/2014/main" id="{B9F6D489-745D-462D-BE79-79821C8F4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0" t="13880" r="15149" b="26824"/>
          <a:stretch/>
        </p:blipFill>
        <p:spPr bwMode="auto">
          <a:xfrm>
            <a:off x="6318685" y="7207648"/>
            <a:ext cx="3587315" cy="205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Oracle Database Design - Techasoft">
            <a:extLst>
              <a:ext uri="{FF2B5EF4-FFF2-40B4-BE49-F238E27FC236}">
                <a16:creationId xmlns:a16="http://schemas.microsoft.com/office/drawing/2014/main" id="{64A4DC5E-4513-4E8C-A1E7-1025CC7ED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775" y="2593726"/>
            <a:ext cx="2901688" cy="29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B0AEAEC-2CBA-4CB2-8E0E-261AE6705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164" y="7945498"/>
            <a:ext cx="3875576" cy="122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jquery-logo-vertical_large_square - OpenJS Foundation">
            <a:extLst>
              <a:ext uri="{FF2B5EF4-FFF2-40B4-BE49-F238E27FC236}">
                <a16:creationId xmlns:a16="http://schemas.microsoft.com/office/drawing/2014/main" id="{5982EB88-1329-41B9-ADDB-89F3A9B0D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7904" y="7234203"/>
            <a:ext cx="2770012" cy="261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24824A70-76C9-43C1-9C27-04CD23F7BFA6}"/>
              </a:ext>
            </a:extLst>
          </p:cNvPr>
          <p:cNvGrpSpPr/>
          <p:nvPr/>
        </p:nvGrpSpPr>
        <p:grpSpPr>
          <a:xfrm>
            <a:off x="969204" y="1570203"/>
            <a:ext cx="2385840" cy="661215"/>
            <a:chOff x="8458708" y="2446825"/>
            <a:chExt cx="1778359" cy="492857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C1871CD9-D777-4347-A451-D17F31FFA07F}"/>
                </a:ext>
              </a:extLst>
            </p:cNvPr>
            <p:cNvGrpSpPr/>
            <p:nvPr/>
          </p:nvGrpSpPr>
          <p:grpSpPr>
            <a:xfrm>
              <a:off x="8458708" y="2446825"/>
              <a:ext cx="1778359" cy="492857"/>
              <a:chOff x="8458708" y="2446825"/>
              <a:chExt cx="1778359" cy="492857"/>
            </a:xfrm>
          </p:grpSpPr>
          <p:pic>
            <p:nvPicPr>
              <p:cNvPr id="119" name="Object 41">
                <a:extLst>
                  <a:ext uri="{FF2B5EF4-FFF2-40B4-BE49-F238E27FC236}">
                    <a16:creationId xmlns:a16="http://schemas.microsoft.com/office/drawing/2014/main" id="{4604702E-3124-45F1-8D61-E6D83DE85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15323" y="2224245"/>
                <a:ext cx="3556718" cy="985714"/>
              </a:xfrm>
              <a:prstGeom prst="rect">
                <a:avLst/>
              </a:prstGeom>
            </p:spPr>
          </p:pic>
          <p:pic>
            <p:nvPicPr>
              <p:cNvPr id="120" name="Object 42">
                <a:extLst>
                  <a:ext uri="{FF2B5EF4-FFF2-40B4-BE49-F238E27FC236}">
                    <a16:creationId xmlns:a16="http://schemas.microsoft.com/office/drawing/2014/main" id="{79D15CCB-3A32-4E81-9972-256D145D8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458708" y="2446825"/>
                <a:ext cx="1778359" cy="492857"/>
              </a:xfrm>
              <a:prstGeom prst="rect">
                <a:avLst/>
              </a:prstGeom>
            </p:spPr>
          </p:pic>
        </p:grpSp>
        <p:sp>
          <p:nvSpPr>
            <p:cNvPr id="118" name="Object 45">
              <a:extLst>
                <a:ext uri="{FF2B5EF4-FFF2-40B4-BE49-F238E27FC236}">
                  <a16:creationId xmlns:a16="http://schemas.microsoft.com/office/drawing/2014/main" id="{74967EE6-BF6D-4E56-8513-05D4F52AD229}"/>
                </a:ext>
              </a:extLst>
            </p:cNvPr>
            <p:cNvSpPr txBox="1"/>
            <p:nvPr/>
          </p:nvSpPr>
          <p:spPr>
            <a:xfrm>
              <a:off x="8498119" y="2449058"/>
              <a:ext cx="1699536" cy="3885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cs typeface="에스코어 드림 3" pitchFamily="34" charset="0"/>
                </a:rPr>
                <a:t>Server</a:t>
              </a:r>
            </a:p>
          </p:txBody>
        </p:sp>
      </p:grpSp>
      <p:grpSp>
        <p:nvGrpSpPr>
          <p:cNvPr id="121" name="그룹 1008">
            <a:extLst>
              <a:ext uri="{FF2B5EF4-FFF2-40B4-BE49-F238E27FC236}">
                <a16:creationId xmlns:a16="http://schemas.microsoft.com/office/drawing/2014/main" id="{237F545D-94A9-4FD6-A934-9DEA86CFB41D}"/>
              </a:ext>
            </a:extLst>
          </p:cNvPr>
          <p:cNvGrpSpPr/>
          <p:nvPr/>
        </p:nvGrpSpPr>
        <p:grpSpPr>
          <a:xfrm>
            <a:off x="5517091" y="1569942"/>
            <a:ext cx="2385840" cy="661215"/>
            <a:chOff x="8458708" y="2446825"/>
            <a:chExt cx="1778359" cy="492857"/>
          </a:xfrm>
        </p:grpSpPr>
        <p:grpSp>
          <p:nvGrpSpPr>
            <p:cNvPr id="122" name="그룹 1009">
              <a:extLst>
                <a:ext uri="{FF2B5EF4-FFF2-40B4-BE49-F238E27FC236}">
                  <a16:creationId xmlns:a16="http://schemas.microsoft.com/office/drawing/2014/main" id="{29FBE874-168D-4E2F-A848-8E3BE79F9532}"/>
                </a:ext>
              </a:extLst>
            </p:cNvPr>
            <p:cNvGrpSpPr/>
            <p:nvPr/>
          </p:nvGrpSpPr>
          <p:grpSpPr>
            <a:xfrm>
              <a:off x="8458708" y="2446825"/>
              <a:ext cx="1778359" cy="492857"/>
              <a:chOff x="8458708" y="2446825"/>
              <a:chExt cx="1778359" cy="492857"/>
            </a:xfrm>
          </p:grpSpPr>
          <p:pic>
            <p:nvPicPr>
              <p:cNvPr id="124" name="Object 41">
                <a:extLst>
                  <a:ext uri="{FF2B5EF4-FFF2-40B4-BE49-F238E27FC236}">
                    <a16:creationId xmlns:a16="http://schemas.microsoft.com/office/drawing/2014/main" id="{176E873A-5167-4DD3-9685-E31B56E66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15323" y="2224245"/>
                <a:ext cx="3556718" cy="985714"/>
              </a:xfrm>
              <a:prstGeom prst="rect">
                <a:avLst/>
              </a:prstGeom>
            </p:spPr>
          </p:pic>
          <p:pic>
            <p:nvPicPr>
              <p:cNvPr id="125" name="Object 42">
                <a:extLst>
                  <a:ext uri="{FF2B5EF4-FFF2-40B4-BE49-F238E27FC236}">
                    <a16:creationId xmlns:a16="http://schemas.microsoft.com/office/drawing/2014/main" id="{8E518257-8FA3-415A-82EC-151C743F9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458708" y="2446825"/>
                <a:ext cx="1778359" cy="492857"/>
              </a:xfrm>
              <a:prstGeom prst="rect">
                <a:avLst/>
              </a:prstGeom>
            </p:spPr>
          </p:pic>
        </p:grpSp>
        <p:sp>
          <p:nvSpPr>
            <p:cNvPr id="123" name="Object 45">
              <a:extLst>
                <a:ext uri="{FF2B5EF4-FFF2-40B4-BE49-F238E27FC236}">
                  <a16:creationId xmlns:a16="http://schemas.microsoft.com/office/drawing/2014/main" id="{B338F397-4F6E-41C6-910D-4CA86D7ABD67}"/>
                </a:ext>
              </a:extLst>
            </p:cNvPr>
            <p:cNvSpPr txBox="1"/>
            <p:nvPr/>
          </p:nvSpPr>
          <p:spPr>
            <a:xfrm>
              <a:off x="8498119" y="2449058"/>
              <a:ext cx="1699536" cy="3885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cs typeface="에스코어 드림 3" pitchFamily="34" charset="0"/>
                </a:rPr>
                <a:t>OS</a:t>
              </a:r>
            </a:p>
          </p:txBody>
        </p:sp>
      </p:grpSp>
      <p:grpSp>
        <p:nvGrpSpPr>
          <p:cNvPr id="126" name="그룹 1008">
            <a:extLst>
              <a:ext uri="{FF2B5EF4-FFF2-40B4-BE49-F238E27FC236}">
                <a16:creationId xmlns:a16="http://schemas.microsoft.com/office/drawing/2014/main" id="{4CC0FC39-E264-40A3-BABF-8585DCBB0044}"/>
              </a:ext>
            </a:extLst>
          </p:cNvPr>
          <p:cNvGrpSpPr/>
          <p:nvPr/>
        </p:nvGrpSpPr>
        <p:grpSpPr>
          <a:xfrm>
            <a:off x="10186775" y="1569941"/>
            <a:ext cx="2385840" cy="661215"/>
            <a:chOff x="8458708" y="2446825"/>
            <a:chExt cx="1778359" cy="492857"/>
          </a:xfrm>
        </p:grpSpPr>
        <p:grpSp>
          <p:nvGrpSpPr>
            <p:cNvPr id="127" name="그룹 1009">
              <a:extLst>
                <a:ext uri="{FF2B5EF4-FFF2-40B4-BE49-F238E27FC236}">
                  <a16:creationId xmlns:a16="http://schemas.microsoft.com/office/drawing/2014/main" id="{500FE010-B7A5-4693-AB00-6130C4FE908E}"/>
                </a:ext>
              </a:extLst>
            </p:cNvPr>
            <p:cNvGrpSpPr/>
            <p:nvPr/>
          </p:nvGrpSpPr>
          <p:grpSpPr>
            <a:xfrm>
              <a:off x="8458708" y="2446825"/>
              <a:ext cx="1778359" cy="492857"/>
              <a:chOff x="8458708" y="2446825"/>
              <a:chExt cx="1778359" cy="492857"/>
            </a:xfrm>
          </p:grpSpPr>
          <p:pic>
            <p:nvPicPr>
              <p:cNvPr id="129" name="Object 41">
                <a:extLst>
                  <a:ext uri="{FF2B5EF4-FFF2-40B4-BE49-F238E27FC236}">
                    <a16:creationId xmlns:a16="http://schemas.microsoft.com/office/drawing/2014/main" id="{31EE5518-7276-44CD-9CB3-BB83DB73F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15323" y="2224245"/>
                <a:ext cx="3556718" cy="985714"/>
              </a:xfrm>
              <a:prstGeom prst="rect">
                <a:avLst/>
              </a:prstGeom>
            </p:spPr>
          </p:pic>
          <p:pic>
            <p:nvPicPr>
              <p:cNvPr id="130" name="Object 42">
                <a:extLst>
                  <a:ext uri="{FF2B5EF4-FFF2-40B4-BE49-F238E27FC236}">
                    <a16:creationId xmlns:a16="http://schemas.microsoft.com/office/drawing/2014/main" id="{AA77E148-9281-40B7-BE8D-2A913D6F1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458708" y="2446825"/>
                <a:ext cx="1778359" cy="492857"/>
              </a:xfrm>
              <a:prstGeom prst="rect">
                <a:avLst/>
              </a:prstGeom>
            </p:spPr>
          </p:pic>
        </p:grpSp>
        <p:sp>
          <p:nvSpPr>
            <p:cNvPr id="128" name="Object 45">
              <a:extLst>
                <a:ext uri="{FF2B5EF4-FFF2-40B4-BE49-F238E27FC236}">
                  <a16:creationId xmlns:a16="http://schemas.microsoft.com/office/drawing/2014/main" id="{175D5524-B15D-4E08-989A-3693635912B0}"/>
                </a:ext>
              </a:extLst>
            </p:cNvPr>
            <p:cNvSpPr txBox="1"/>
            <p:nvPr/>
          </p:nvSpPr>
          <p:spPr>
            <a:xfrm>
              <a:off x="8498119" y="2449058"/>
              <a:ext cx="1699536" cy="3885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cs typeface="에스코어 드림 3" pitchFamily="34" charset="0"/>
                </a:rPr>
                <a:t>Database</a:t>
              </a:r>
            </a:p>
          </p:txBody>
        </p:sp>
      </p:grpSp>
      <p:grpSp>
        <p:nvGrpSpPr>
          <p:cNvPr id="131" name="그룹 1008">
            <a:extLst>
              <a:ext uri="{FF2B5EF4-FFF2-40B4-BE49-F238E27FC236}">
                <a16:creationId xmlns:a16="http://schemas.microsoft.com/office/drawing/2014/main" id="{DEB908D1-0580-48DA-9A9A-3C82264EC6A3}"/>
              </a:ext>
            </a:extLst>
          </p:cNvPr>
          <p:cNvGrpSpPr/>
          <p:nvPr/>
        </p:nvGrpSpPr>
        <p:grpSpPr>
          <a:xfrm>
            <a:off x="632430" y="5752374"/>
            <a:ext cx="3753179" cy="1242559"/>
            <a:chOff x="8458708" y="2446825"/>
            <a:chExt cx="1778359" cy="492857"/>
          </a:xfrm>
        </p:grpSpPr>
        <p:grpSp>
          <p:nvGrpSpPr>
            <p:cNvPr id="132" name="그룹 1009">
              <a:extLst>
                <a:ext uri="{FF2B5EF4-FFF2-40B4-BE49-F238E27FC236}">
                  <a16:creationId xmlns:a16="http://schemas.microsoft.com/office/drawing/2014/main" id="{281D4385-0C40-4BD0-BF29-74A843A6A923}"/>
                </a:ext>
              </a:extLst>
            </p:cNvPr>
            <p:cNvGrpSpPr/>
            <p:nvPr/>
          </p:nvGrpSpPr>
          <p:grpSpPr>
            <a:xfrm>
              <a:off x="8458708" y="2446825"/>
              <a:ext cx="1778359" cy="492857"/>
              <a:chOff x="8458708" y="2446825"/>
              <a:chExt cx="1778359" cy="492857"/>
            </a:xfrm>
          </p:grpSpPr>
          <p:pic>
            <p:nvPicPr>
              <p:cNvPr id="134" name="Object 41">
                <a:extLst>
                  <a:ext uri="{FF2B5EF4-FFF2-40B4-BE49-F238E27FC236}">
                    <a16:creationId xmlns:a16="http://schemas.microsoft.com/office/drawing/2014/main" id="{B2E67CC3-4535-46D7-BDD1-B13F1AAC7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15323" y="2224245"/>
                <a:ext cx="3556718" cy="985714"/>
              </a:xfrm>
              <a:prstGeom prst="rect">
                <a:avLst/>
              </a:prstGeom>
            </p:spPr>
          </p:pic>
          <p:pic>
            <p:nvPicPr>
              <p:cNvPr id="135" name="Object 42">
                <a:extLst>
                  <a:ext uri="{FF2B5EF4-FFF2-40B4-BE49-F238E27FC236}">
                    <a16:creationId xmlns:a16="http://schemas.microsoft.com/office/drawing/2014/main" id="{7AA1E7A3-BB9D-4158-9ECE-DFEF1C9B4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458708" y="2446825"/>
                <a:ext cx="1778359" cy="492857"/>
              </a:xfrm>
              <a:prstGeom prst="rect">
                <a:avLst/>
              </a:prstGeom>
            </p:spPr>
          </p:pic>
        </p:grpSp>
        <p:sp>
          <p:nvSpPr>
            <p:cNvPr id="133" name="Object 45">
              <a:extLst>
                <a:ext uri="{FF2B5EF4-FFF2-40B4-BE49-F238E27FC236}">
                  <a16:creationId xmlns:a16="http://schemas.microsoft.com/office/drawing/2014/main" id="{AE480392-17CC-40A8-A464-7C426FFC82B7}"/>
                </a:ext>
              </a:extLst>
            </p:cNvPr>
            <p:cNvSpPr txBox="1"/>
            <p:nvPr/>
          </p:nvSpPr>
          <p:spPr>
            <a:xfrm>
              <a:off x="8498119" y="2449058"/>
              <a:ext cx="1699536" cy="3885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cs typeface="에스코어 드림 3" pitchFamily="34" charset="0"/>
                </a:rPr>
                <a:t>Programming</a:t>
              </a:r>
              <a:r>
                <a:rPr lang="ko-KR" altLang="en-US" sz="36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cs typeface="에스코어 드림 3" pitchFamily="34" charset="0"/>
                </a:rPr>
                <a:t> </a:t>
              </a:r>
              <a:r>
                <a:rPr lang="en-US" altLang="ko-KR" sz="36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cs typeface="에스코어 드림 3" pitchFamily="34" charset="0"/>
                </a:rPr>
                <a:t>Language</a:t>
              </a:r>
              <a:endParaRPr lang="en-US" sz="3600" kern="0" spc="-100" dirty="0">
                <a:solidFill>
                  <a:srgbClr val="EEEEEE"/>
                </a:solidFill>
                <a:latin typeface="나눔스퀘어" panose="020B0600000101010101" pitchFamily="50" charset="-127"/>
                <a:cs typeface="에스코어 드림 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705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5" y="-7703250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2" y="199652"/>
            <a:ext cx="5664307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02.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구조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1CC01F9-A551-4229-8685-F87834FAC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54" y="1435783"/>
            <a:ext cx="15480692" cy="870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4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5" y="-7703250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2" y="199652"/>
            <a:ext cx="5511907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02.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구조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10200" y="361732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2400" kern="0" spc="-100" dirty="0">
                <a:solidFill>
                  <a:srgbClr val="EE5A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</a:t>
            </a:r>
            <a:r>
              <a:rPr lang="en-US" altLang="ko-KR" sz="2400" kern="0" spc="-100" dirty="0" err="1">
                <a:solidFill>
                  <a:srgbClr val="EE5A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DataBase</a:t>
            </a:r>
            <a:r>
              <a:rPr lang="en-US" altLang="ko-KR" sz="2400" kern="0" spc="-100" dirty="0">
                <a:solidFill>
                  <a:srgbClr val="EE5A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 </a:t>
            </a:r>
            <a:endParaRPr lang="ko-KR" altLang="en-US" sz="2400" kern="0" spc="-100" dirty="0">
              <a:solidFill>
                <a:srgbClr val="EE5A4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3201C9-D0C5-4626-8B92-7F7F123D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0" y="2425264"/>
            <a:ext cx="10820400" cy="75359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A5B647-8465-4980-B87D-A6DAFF760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2425264"/>
            <a:ext cx="5491840" cy="3288109"/>
          </a:xfrm>
          <a:prstGeom prst="rect">
            <a:avLst/>
          </a:prstGeom>
        </p:spPr>
      </p:pic>
      <p:grpSp>
        <p:nvGrpSpPr>
          <p:cNvPr id="9" name="그룹 1008">
            <a:extLst>
              <a:ext uri="{FF2B5EF4-FFF2-40B4-BE49-F238E27FC236}">
                <a16:creationId xmlns:a16="http://schemas.microsoft.com/office/drawing/2014/main" id="{F5118AD1-8F42-4DA5-9338-530FA482BEBF}"/>
              </a:ext>
            </a:extLst>
          </p:cNvPr>
          <p:cNvGrpSpPr/>
          <p:nvPr/>
        </p:nvGrpSpPr>
        <p:grpSpPr>
          <a:xfrm>
            <a:off x="462640" y="1489021"/>
            <a:ext cx="4947560" cy="728181"/>
            <a:chOff x="8458708" y="2446825"/>
            <a:chExt cx="1778359" cy="492857"/>
          </a:xfrm>
        </p:grpSpPr>
        <p:grpSp>
          <p:nvGrpSpPr>
            <p:cNvPr id="10" name="그룹 1009">
              <a:extLst>
                <a:ext uri="{FF2B5EF4-FFF2-40B4-BE49-F238E27FC236}">
                  <a16:creationId xmlns:a16="http://schemas.microsoft.com/office/drawing/2014/main" id="{FBBF4E83-2BC2-4989-AFD1-80AF265C0E08}"/>
                </a:ext>
              </a:extLst>
            </p:cNvPr>
            <p:cNvGrpSpPr/>
            <p:nvPr/>
          </p:nvGrpSpPr>
          <p:grpSpPr>
            <a:xfrm>
              <a:off x="8458708" y="2446825"/>
              <a:ext cx="1778359" cy="492857"/>
              <a:chOff x="8458708" y="2446825"/>
              <a:chExt cx="1778359" cy="492857"/>
            </a:xfrm>
          </p:grpSpPr>
          <p:pic>
            <p:nvPicPr>
              <p:cNvPr id="12" name="Object 41">
                <a:extLst>
                  <a:ext uri="{FF2B5EF4-FFF2-40B4-BE49-F238E27FC236}">
                    <a16:creationId xmlns:a16="http://schemas.microsoft.com/office/drawing/2014/main" id="{35101204-C586-429F-896A-34B1F81FD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615323" y="2224245"/>
                <a:ext cx="3556718" cy="985714"/>
              </a:xfrm>
              <a:prstGeom prst="rect">
                <a:avLst/>
              </a:prstGeom>
            </p:spPr>
          </p:pic>
          <p:pic>
            <p:nvPicPr>
              <p:cNvPr id="13" name="Object 42">
                <a:extLst>
                  <a:ext uri="{FF2B5EF4-FFF2-40B4-BE49-F238E27FC236}">
                    <a16:creationId xmlns:a16="http://schemas.microsoft.com/office/drawing/2014/main" id="{4F693630-EB72-4CB0-8A5B-4711CE7BC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458708" y="2446825"/>
                <a:ext cx="1778359" cy="492857"/>
              </a:xfrm>
              <a:prstGeom prst="rect">
                <a:avLst/>
              </a:prstGeom>
            </p:spPr>
          </p:pic>
        </p:grpSp>
        <p:sp>
          <p:nvSpPr>
            <p:cNvPr id="11" name="Object 45">
              <a:extLst>
                <a:ext uri="{FF2B5EF4-FFF2-40B4-BE49-F238E27FC236}">
                  <a16:creationId xmlns:a16="http://schemas.microsoft.com/office/drawing/2014/main" id="{CFB4989D-C717-4807-92A4-6872851D0385}"/>
                </a:ext>
              </a:extLst>
            </p:cNvPr>
            <p:cNvSpPr txBox="1"/>
            <p:nvPr/>
          </p:nvSpPr>
          <p:spPr>
            <a:xfrm>
              <a:off x="8498120" y="2497966"/>
              <a:ext cx="1699536" cy="3885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32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에스코어 드림 3" pitchFamily="34" charset="0"/>
                </a:rPr>
                <a:t>로그인</a:t>
              </a:r>
              <a:r>
                <a:rPr lang="en-US" altLang="ko-KR" sz="32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에스코어 드림 3" pitchFamily="34" charset="0"/>
                </a:rPr>
                <a:t>, </a:t>
              </a:r>
              <a:r>
                <a:rPr lang="ko-KR" altLang="en-US" sz="32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에스코어 드림 3" pitchFamily="34" charset="0"/>
                </a:rPr>
                <a:t>고객지원 게시판</a:t>
              </a:r>
              <a:endParaRPr lang="en-US" sz="32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endParaRPr>
            </a:p>
          </p:txBody>
        </p:sp>
      </p:grpSp>
      <p:grpSp>
        <p:nvGrpSpPr>
          <p:cNvPr id="14" name="그룹 1008">
            <a:extLst>
              <a:ext uri="{FF2B5EF4-FFF2-40B4-BE49-F238E27FC236}">
                <a16:creationId xmlns:a16="http://schemas.microsoft.com/office/drawing/2014/main" id="{5CCB43AD-346F-4EE9-A8CF-F20DD33BDC68}"/>
              </a:ext>
            </a:extLst>
          </p:cNvPr>
          <p:cNvGrpSpPr/>
          <p:nvPr/>
        </p:nvGrpSpPr>
        <p:grpSpPr>
          <a:xfrm>
            <a:off x="13530940" y="1489021"/>
            <a:ext cx="2661560" cy="661215"/>
            <a:chOff x="8458708" y="2446825"/>
            <a:chExt cx="1778359" cy="492857"/>
          </a:xfrm>
        </p:grpSpPr>
        <p:grpSp>
          <p:nvGrpSpPr>
            <p:cNvPr id="15" name="그룹 1009">
              <a:extLst>
                <a:ext uri="{FF2B5EF4-FFF2-40B4-BE49-F238E27FC236}">
                  <a16:creationId xmlns:a16="http://schemas.microsoft.com/office/drawing/2014/main" id="{935356E8-EFD8-4691-AA6F-31660C76CA26}"/>
                </a:ext>
              </a:extLst>
            </p:cNvPr>
            <p:cNvGrpSpPr/>
            <p:nvPr/>
          </p:nvGrpSpPr>
          <p:grpSpPr>
            <a:xfrm>
              <a:off x="8458708" y="2446825"/>
              <a:ext cx="1778359" cy="492857"/>
              <a:chOff x="8458708" y="2446825"/>
              <a:chExt cx="1778359" cy="492857"/>
            </a:xfrm>
          </p:grpSpPr>
          <p:pic>
            <p:nvPicPr>
              <p:cNvPr id="17" name="Object 41">
                <a:extLst>
                  <a:ext uri="{FF2B5EF4-FFF2-40B4-BE49-F238E27FC236}">
                    <a16:creationId xmlns:a16="http://schemas.microsoft.com/office/drawing/2014/main" id="{3113B783-538D-4C44-9E69-2EF1991C52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615323" y="2224245"/>
                <a:ext cx="3556718" cy="985714"/>
              </a:xfrm>
              <a:prstGeom prst="rect">
                <a:avLst/>
              </a:prstGeom>
            </p:spPr>
          </p:pic>
          <p:pic>
            <p:nvPicPr>
              <p:cNvPr id="18" name="Object 42">
                <a:extLst>
                  <a:ext uri="{FF2B5EF4-FFF2-40B4-BE49-F238E27FC236}">
                    <a16:creationId xmlns:a16="http://schemas.microsoft.com/office/drawing/2014/main" id="{D59793C4-08EE-45FE-846C-05720A9AD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458708" y="2446825"/>
                <a:ext cx="1778359" cy="492857"/>
              </a:xfrm>
              <a:prstGeom prst="rect">
                <a:avLst/>
              </a:prstGeom>
            </p:spPr>
          </p:pic>
        </p:grpSp>
        <p:sp>
          <p:nvSpPr>
            <p:cNvPr id="16" name="Object 45">
              <a:extLst>
                <a:ext uri="{FF2B5EF4-FFF2-40B4-BE49-F238E27FC236}">
                  <a16:creationId xmlns:a16="http://schemas.microsoft.com/office/drawing/2014/main" id="{68C2B7A9-CF88-4A75-B97F-6E67C5849969}"/>
                </a:ext>
              </a:extLst>
            </p:cNvPr>
            <p:cNvSpPr txBox="1"/>
            <p:nvPr/>
          </p:nvSpPr>
          <p:spPr>
            <a:xfrm>
              <a:off x="8498120" y="2498972"/>
              <a:ext cx="1699536" cy="3885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32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에스코어 드림 3" pitchFamily="34" charset="0"/>
                </a:rPr>
                <a:t>상품</a:t>
              </a:r>
              <a:endParaRPr lang="en-US" sz="32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7364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>
            <a:extLst>
              <a:ext uri="{FF2B5EF4-FFF2-40B4-BE49-F238E27FC236}">
                <a16:creationId xmlns:a16="http://schemas.microsoft.com/office/drawing/2014/main" id="{A98E3437-336A-433F-B75C-62B43B6AFA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3" r="3" b="10839"/>
          <a:stretch/>
        </p:blipFill>
        <p:spPr bwMode="auto">
          <a:xfrm>
            <a:off x="9296400" y="1676410"/>
            <a:ext cx="8991600" cy="4305290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텍스트, 테이블, 플레이트, 실내이(가) 표시된 사진&#10;&#10;자동 생성된 설명">
            <a:extLst>
              <a:ext uri="{FF2B5EF4-FFF2-40B4-BE49-F238E27FC236}">
                <a16:creationId xmlns:a16="http://schemas.microsoft.com/office/drawing/2014/main" id="{A0388D32-FD46-42CF-9DDB-F5C7B0058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593"/>
          <a:stretch/>
        </p:blipFill>
        <p:spPr bwMode="auto">
          <a:xfrm>
            <a:off x="11582400" y="5945932"/>
            <a:ext cx="6705600" cy="434106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과일, 오렌지, 더미, 누적된이(가) 표시된 사진&#10;&#10;자동 생성된 설명">
            <a:extLst>
              <a:ext uri="{FF2B5EF4-FFF2-40B4-BE49-F238E27FC236}">
                <a16:creationId xmlns:a16="http://schemas.microsoft.com/office/drawing/2014/main" id="{E4CECE5A-0A3D-4D38-818E-423DEBB81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286"/>
          <a:stretch/>
        </p:blipFill>
        <p:spPr bwMode="auto">
          <a:xfrm>
            <a:off x="0" y="1676410"/>
            <a:ext cx="14249400" cy="9137281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bject 37"/>
          <p:cNvSpPr txBox="1"/>
          <p:nvPr/>
        </p:nvSpPr>
        <p:spPr>
          <a:xfrm>
            <a:off x="109378" y="109094"/>
            <a:ext cx="6309202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000" kern="0" spc="-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03. </a:t>
            </a:r>
            <a:r>
              <a:rPr lang="ko-KR" altLang="en-US" sz="6000" kern="0" spc="-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설명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48400" y="277493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3200" kern="0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Design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Object 39">
            <a:extLst>
              <a:ext uri="{FF2B5EF4-FFF2-40B4-BE49-F238E27FC236}">
                <a16:creationId xmlns:a16="http://schemas.microsoft.com/office/drawing/2014/main" id="{BD14314D-6265-4FB3-ABC5-0F3DF327A3CC}"/>
              </a:ext>
            </a:extLst>
          </p:cNvPr>
          <p:cNvSpPr txBox="1"/>
          <p:nvPr/>
        </p:nvSpPr>
        <p:spPr>
          <a:xfrm>
            <a:off x="6403340" y="1045623"/>
            <a:ext cx="9448800" cy="57393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제품을 큰 크기의 사진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짤막한 멘트를 통해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구매의 접근성을 높였습니다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1010">
            <a:extLst>
              <a:ext uri="{FF2B5EF4-FFF2-40B4-BE49-F238E27FC236}">
                <a16:creationId xmlns:a16="http://schemas.microsoft.com/office/drawing/2014/main" id="{E13E9319-F03D-46C2-8A9D-0DE0F353E017}"/>
              </a:ext>
            </a:extLst>
          </p:cNvPr>
          <p:cNvGrpSpPr/>
          <p:nvPr/>
        </p:nvGrpSpPr>
        <p:grpSpPr>
          <a:xfrm>
            <a:off x="368543" y="3983777"/>
            <a:ext cx="497630" cy="140341"/>
            <a:chOff x="1162121" y="5998112"/>
            <a:chExt cx="497630" cy="140341"/>
          </a:xfrm>
        </p:grpSpPr>
        <p:grpSp>
          <p:nvGrpSpPr>
            <p:cNvPr id="22" name="그룹 1011">
              <a:extLst>
                <a:ext uri="{FF2B5EF4-FFF2-40B4-BE49-F238E27FC236}">
                  <a16:creationId xmlns:a16="http://schemas.microsoft.com/office/drawing/2014/main" id="{23DFEFE3-1B2E-4C5C-8C40-89BD549A415F}"/>
                </a:ext>
              </a:extLst>
            </p:cNvPr>
            <p:cNvGrpSpPr/>
            <p:nvPr/>
          </p:nvGrpSpPr>
          <p:grpSpPr>
            <a:xfrm>
              <a:off x="1162121" y="5998112"/>
              <a:ext cx="140341" cy="140341"/>
              <a:chOff x="1162121" y="5998112"/>
              <a:chExt cx="140341" cy="140341"/>
            </a:xfrm>
          </p:grpSpPr>
          <p:pic>
            <p:nvPicPr>
              <p:cNvPr id="26" name="Object 41">
                <a:extLst>
                  <a:ext uri="{FF2B5EF4-FFF2-40B4-BE49-F238E27FC236}">
                    <a16:creationId xmlns:a16="http://schemas.microsoft.com/office/drawing/2014/main" id="{F417CD4F-C6DC-4962-ABAE-7A5543F0A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00017" y="5936008"/>
                <a:ext cx="280682" cy="280682"/>
              </a:xfrm>
              <a:prstGeom prst="rect">
                <a:avLst/>
              </a:prstGeom>
            </p:spPr>
          </p:pic>
          <p:pic>
            <p:nvPicPr>
              <p:cNvPr id="27" name="Object 42">
                <a:extLst>
                  <a:ext uri="{FF2B5EF4-FFF2-40B4-BE49-F238E27FC236}">
                    <a16:creationId xmlns:a16="http://schemas.microsoft.com/office/drawing/2014/main" id="{C6805AF9-6423-4931-B436-88EDCB0167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2121" y="5998112"/>
                <a:ext cx="140341" cy="140341"/>
              </a:xfrm>
              <a:prstGeom prst="rect">
                <a:avLst/>
              </a:prstGeom>
            </p:spPr>
          </p:pic>
        </p:grpSp>
        <p:grpSp>
          <p:nvGrpSpPr>
            <p:cNvPr id="23" name="그룹 1012">
              <a:extLst>
                <a:ext uri="{FF2B5EF4-FFF2-40B4-BE49-F238E27FC236}">
                  <a16:creationId xmlns:a16="http://schemas.microsoft.com/office/drawing/2014/main" id="{4BC65AC2-23CA-4E6D-AB29-C732502B28BD}"/>
                </a:ext>
              </a:extLst>
            </p:cNvPr>
            <p:cNvGrpSpPr/>
            <p:nvPr/>
          </p:nvGrpSpPr>
          <p:grpSpPr>
            <a:xfrm>
              <a:off x="1520972" y="5998112"/>
              <a:ext cx="138779" cy="138779"/>
              <a:chOff x="1520972" y="5998112"/>
              <a:chExt cx="138779" cy="138779"/>
            </a:xfrm>
          </p:grpSpPr>
          <p:pic>
            <p:nvPicPr>
              <p:cNvPr id="24" name="Object 45">
                <a:extLst>
                  <a:ext uri="{FF2B5EF4-FFF2-40B4-BE49-F238E27FC236}">
                    <a16:creationId xmlns:a16="http://schemas.microsoft.com/office/drawing/2014/main" id="{C955A14A-20C8-47A9-AC05-F48E02CE0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58868" y="5936008"/>
                <a:ext cx="277558" cy="277558"/>
              </a:xfrm>
              <a:prstGeom prst="rect">
                <a:avLst/>
              </a:prstGeom>
            </p:spPr>
          </p:pic>
          <p:pic>
            <p:nvPicPr>
              <p:cNvPr id="25" name="Object 46">
                <a:extLst>
                  <a:ext uri="{FF2B5EF4-FFF2-40B4-BE49-F238E27FC236}">
                    <a16:creationId xmlns:a16="http://schemas.microsoft.com/office/drawing/2014/main" id="{B7370F18-1A96-4E30-BBD7-7B5CC8471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20972" y="5998112"/>
                <a:ext cx="138779" cy="138779"/>
              </a:xfrm>
              <a:prstGeom prst="rect">
                <a:avLst/>
              </a:prstGeom>
            </p:spPr>
          </p:pic>
        </p:grpSp>
      </p:grpSp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785C095E-4A8B-43BE-8817-95EB113A6E77}"/>
              </a:ext>
            </a:extLst>
          </p:cNvPr>
          <p:cNvGrpSpPr/>
          <p:nvPr/>
        </p:nvGrpSpPr>
        <p:grpSpPr>
          <a:xfrm rot="16200000">
            <a:off x="9093044" y="-7410636"/>
            <a:ext cx="101911" cy="17892000"/>
            <a:chOff x="5536524" y="0"/>
            <a:chExt cx="101911" cy="10731786"/>
          </a:xfrm>
        </p:grpSpPr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EC340515-8FC5-48C0-8E75-60054AA76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780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37"/>
          <p:cNvSpPr txBox="1"/>
          <p:nvPr/>
        </p:nvSpPr>
        <p:spPr>
          <a:xfrm>
            <a:off x="109378" y="109094"/>
            <a:ext cx="6309202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000" kern="0" spc="-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03. </a:t>
            </a:r>
            <a:r>
              <a:rPr lang="ko-KR" altLang="en-US" sz="6000" kern="0" spc="-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설명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48400" y="277493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3200" kern="0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</a:t>
            </a:r>
            <a:r>
              <a:rPr lang="ko-KR" altLang="en-US" sz="3200" kern="0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로딩페이지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785C095E-4A8B-43BE-8817-95EB113A6E77}"/>
              </a:ext>
            </a:extLst>
          </p:cNvPr>
          <p:cNvGrpSpPr/>
          <p:nvPr/>
        </p:nvGrpSpPr>
        <p:grpSpPr>
          <a:xfrm rot="16200000">
            <a:off x="9093044" y="-7410636"/>
            <a:ext cx="101911" cy="17892000"/>
            <a:chOff x="5536524" y="0"/>
            <a:chExt cx="101911" cy="10731786"/>
          </a:xfrm>
        </p:grpSpPr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EC340515-8FC5-48C0-8E75-60054AA76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2892568-C986-4C20-8ECA-D452465DE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28" y="2767378"/>
            <a:ext cx="5982490" cy="14364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051ECB-7854-417A-91AD-01188E64C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8" y="4236605"/>
            <a:ext cx="5982490" cy="37262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1329D3-3BEC-4898-940D-6053EAC168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3" y="8003729"/>
            <a:ext cx="5994035" cy="1746939"/>
          </a:xfrm>
          <a:prstGeom prst="rect">
            <a:avLst/>
          </a:prstGeom>
        </p:spPr>
      </p:pic>
      <p:pic>
        <p:nvPicPr>
          <p:cNvPr id="8" name="bandicam 2020-12-21 02-16-46-296">
            <a:hlinkClick r:id="" action="ppaction://media"/>
            <a:extLst>
              <a:ext uri="{FF2B5EF4-FFF2-40B4-BE49-F238E27FC236}">
                <a16:creationId xmlns:a16="http://schemas.microsoft.com/office/drawing/2014/main" id="{DFA70F5E-6138-427C-85B0-BBDCB21FBD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18581" y="2767378"/>
            <a:ext cx="11488420" cy="6983290"/>
          </a:xfrm>
          <a:prstGeom prst="rect">
            <a:avLst/>
          </a:prstGeom>
        </p:spPr>
      </p:pic>
      <p:sp>
        <p:nvSpPr>
          <p:cNvPr id="32" name="Object 39">
            <a:extLst>
              <a:ext uri="{FF2B5EF4-FFF2-40B4-BE49-F238E27FC236}">
                <a16:creationId xmlns:a16="http://schemas.microsoft.com/office/drawing/2014/main" id="{232E8FD9-DFEF-4429-B0D0-8516D0CDE0E0}"/>
              </a:ext>
            </a:extLst>
          </p:cNvPr>
          <p:cNvSpPr txBox="1"/>
          <p:nvPr/>
        </p:nvSpPr>
        <p:spPr>
          <a:xfrm>
            <a:off x="311228" y="1770192"/>
            <a:ext cx="13716000" cy="749909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>
              <a:buFontTx/>
              <a:buChar char="-"/>
            </a:pP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CSS 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이용해서 로딩페이지를 구현하였습니다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sz="2800" dirty="0">
              <a:solidFill>
                <a:srgbClr val="37353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02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4" y="-7523233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0" y="330811"/>
            <a:ext cx="6273907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설명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34000" y="377329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Main Page : </a:t>
            </a:r>
            <a:r>
              <a:rPr lang="ko-KR" altLang="en-US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타이핑 효과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Object 39">
            <a:extLst>
              <a:ext uri="{FF2B5EF4-FFF2-40B4-BE49-F238E27FC236}">
                <a16:creationId xmlns:a16="http://schemas.microsoft.com/office/drawing/2014/main" id="{BD14314D-6265-4FB3-ABC5-0F3DF327A3CC}"/>
              </a:ext>
            </a:extLst>
          </p:cNvPr>
          <p:cNvSpPr txBox="1"/>
          <p:nvPr/>
        </p:nvSpPr>
        <p:spPr>
          <a:xfrm>
            <a:off x="197999" y="1781414"/>
            <a:ext cx="13716000" cy="749909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>
              <a:buFontTx/>
              <a:buChar char="-"/>
            </a:pPr>
            <a:r>
              <a:rPr 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Type.js 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라이브러리를 이용한 타이핑 효과를 적용하였습니다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sz="2800" dirty="0">
              <a:solidFill>
                <a:srgbClr val="37353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bandicam 2020-12-21 01-57-07-794">
            <a:hlinkClick r:id="" action="ppaction://media"/>
            <a:extLst>
              <a:ext uri="{FF2B5EF4-FFF2-40B4-BE49-F238E27FC236}">
                <a16:creationId xmlns:a16="http://schemas.microsoft.com/office/drawing/2014/main" id="{8D9B4060-6AF7-4811-8067-BB14AD381E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76997" y="3352854"/>
            <a:ext cx="11544014" cy="64336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80369A-4C84-444B-871E-7B74C9000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68" y="3352854"/>
            <a:ext cx="5949153" cy="205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9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524</Words>
  <Application>Microsoft Office PowerPoint</Application>
  <PresentationFormat>사용자 지정</PresentationFormat>
  <Paragraphs>131</Paragraphs>
  <Slides>18</Slides>
  <Notes>0</Notes>
  <HiddenSlides>0</HiddenSlides>
  <MMClips>9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나눔스퀘어</vt:lpstr>
      <vt:lpstr>나눔스퀘어 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C YJ</cp:lastModifiedBy>
  <cp:revision>60</cp:revision>
  <dcterms:created xsi:type="dcterms:W3CDTF">2020-12-19T15:37:45Z</dcterms:created>
  <dcterms:modified xsi:type="dcterms:W3CDTF">2020-12-20T19:50:50Z</dcterms:modified>
</cp:coreProperties>
</file>